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4" r:id="rId4"/>
    <p:sldId id="259" r:id="rId5"/>
    <p:sldId id="263" r:id="rId6"/>
    <p:sldId id="287" r:id="rId7"/>
    <p:sldId id="266" r:id="rId8"/>
    <p:sldId id="267" r:id="rId9"/>
    <p:sldId id="268" r:id="rId10"/>
    <p:sldId id="269" r:id="rId11"/>
    <p:sldId id="288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5" r:id="rId20"/>
    <p:sldId id="260" r:id="rId21"/>
    <p:sldId id="281" r:id="rId22"/>
    <p:sldId id="283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9"/>
    <p:restoredTop sz="93478"/>
  </p:normalViewPr>
  <p:slideViewPr>
    <p:cSldViewPr snapToGrid="0" snapToObjects="1">
      <p:cViewPr varScale="1">
        <p:scale>
          <a:sx n="103" d="100"/>
          <a:sy n="103" d="100"/>
        </p:scale>
        <p:origin x="11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9" d="100"/>
          <a:sy n="109" d="100"/>
        </p:scale>
        <p:origin x="2784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3423A-D204-764F-A639-F7AE0AC1468C}" type="datetimeFigureOut">
              <a:rPr lang="en-US" smtClean="0"/>
              <a:t>8/23/19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80749-B1ED-3741-A77E-FE88746DE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6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80749-B1ED-3741-A77E-FE88746DE6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480749-B1ED-3741-A77E-FE88746DE6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3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336B-2F00-7442-AB9C-8A17D9B9C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565" y="577927"/>
            <a:ext cx="10993549" cy="885008"/>
          </a:xfrm>
        </p:spPr>
        <p:txBody>
          <a:bodyPr>
            <a:normAutofit/>
          </a:bodyPr>
          <a:lstStyle/>
          <a:p>
            <a:r>
              <a:rPr lang="en-US" sz="5000" dirty="0"/>
              <a:t>Quality improvement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240DA-7495-2343-96E2-1A9E577EB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713" y="1577495"/>
            <a:ext cx="6073829" cy="1397933"/>
          </a:xfrm>
        </p:spPr>
        <p:txBody>
          <a:bodyPr>
            <a:noAutofit/>
          </a:bodyPr>
          <a:lstStyle/>
          <a:p>
            <a:r>
              <a:rPr lang="en-US" sz="3500" dirty="0"/>
              <a:t>OSAP Recipient meeting</a:t>
            </a:r>
          </a:p>
          <a:p>
            <a:r>
              <a:rPr lang="en-US" sz="3500" dirty="0"/>
              <a:t>August 20,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36B97B-32CE-0D42-9DAA-513CDD293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2916" y="3462073"/>
            <a:ext cx="2368550" cy="237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E1C23-5DDE-4448-B1FB-785EBA481726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SCALE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CA7BD-F508-554E-96C8-47A64431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2134228" y="102228"/>
            <a:ext cx="4647428" cy="7920688"/>
          </a:xfrm>
        </p:spPr>
        <p:txBody>
          <a:bodyPr>
            <a:noAutofit/>
          </a:bodyPr>
          <a:lstStyle/>
          <a:p>
            <a:r>
              <a:rPr lang="en-US" sz="3000" dirty="0"/>
              <a:t>…How far is our reach? </a:t>
            </a:r>
          </a:p>
          <a:p>
            <a:r>
              <a:rPr lang="en-US" sz="3000" dirty="0"/>
              <a:t>…Is our target population being impacted by our efforts?</a:t>
            </a:r>
          </a:p>
          <a:p>
            <a:r>
              <a:rPr lang="en-US" sz="3000" dirty="0"/>
              <a:t>…Does our strategy reach enough of our target population to change a community level measure?</a:t>
            </a:r>
          </a:p>
          <a:p>
            <a:r>
              <a:rPr lang="en-US" sz="3000" dirty="0"/>
              <a:t>…Do we have enough partners at the table and engaged in our efforts?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EE791D-AC43-E947-BA1F-FA56AA6A85D7}"/>
              </a:ext>
            </a:extLst>
          </p:cNvPr>
          <p:cNvSpPr txBox="1"/>
          <p:nvPr/>
        </p:nvSpPr>
        <p:spPr>
          <a:xfrm>
            <a:off x="343424" y="675726"/>
            <a:ext cx="56893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KEY TERMS - SCALE</a:t>
            </a:r>
          </a:p>
        </p:txBody>
      </p:sp>
    </p:spTree>
    <p:extLst>
      <p:ext uri="{BB962C8B-B14F-4D97-AF65-F5344CB8AC3E}">
        <p14:creationId xmlns:p14="http://schemas.microsoft.com/office/powerpoint/2010/main" val="407896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C936C0-4624-438D-BDD0-6B296BD6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17586EA-60FD-42F2-88A3-EA438310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2CC9D39-BB06-4AD7-A8E2-764CAEC2A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419BD4DF-C890-004F-B5BE-0F0E5B2D7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74" r="-2" b="4181"/>
          <a:stretch/>
        </p:blipFill>
        <p:spPr>
          <a:xfrm>
            <a:off x="446533" y="723899"/>
            <a:ext cx="6202841" cy="566666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685FEC3-AC4E-4604-AAE1-BC317B834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27EFFA-3185-C541-99A3-A1254CD9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553" y="786213"/>
            <a:ext cx="4115917" cy="9669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</a:rPr>
              <a:t>FRAMEWORK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C8672C-C7ED-40AB-AF9B-4586C5F37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3C01033-7A56-41B6-A23C-4A02E582F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36C8E7B-AE2C-4791-9998-2739EC7BA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D2DE5BD-D6FF-4F7E-98D5-69A51C91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455867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9A26B8-6C4E-452B-ADD3-ED324A7AB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5F69C-9866-6B40-BAE4-ACE6E44D3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139657" y="570994"/>
            <a:ext cx="5851089" cy="15050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FRAMEWORK – PLAN DO STUDY ACT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3E4FEE-2E6A-44AB-B6BA-C1AD0CD6D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17EB59-13B3-43DA-9B91-A7CC174A6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9B4167E1-E2B0-4192-8DA2-6967DDFF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68E242DF-06A2-2F4C-825D-08A111EE7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16" y="1086266"/>
            <a:ext cx="4606088" cy="4668054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9B2CB-4410-A844-96BF-6179808DC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15987" y="2254102"/>
            <a:ext cx="4947221" cy="3650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WHAT ARE WE TRYING TO ACCOMPLISH?</a:t>
            </a:r>
          </a:p>
          <a:p>
            <a:r>
              <a:rPr lang="en-US" sz="2500" dirty="0">
                <a:solidFill>
                  <a:schemeClr val="accent1"/>
                </a:solidFill>
              </a:rPr>
              <a:t>HOW WILL WE KNOW THAT A CHANGE IS AN IMPROVEMENT?</a:t>
            </a:r>
          </a:p>
          <a:p>
            <a:r>
              <a:rPr lang="en-US" sz="2500" dirty="0">
                <a:solidFill>
                  <a:schemeClr val="accent1"/>
                </a:solidFill>
              </a:rPr>
              <a:t>WHAT CHANGES CAN WE MAKE THAT WILL RESULT IN AN IMPROVEMENT?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41182-9D29-D14E-BCBC-DA9627115522}"/>
              </a:ext>
            </a:extLst>
          </p:cNvPr>
          <p:cNvSpPr txBox="1"/>
          <p:nvPr/>
        </p:nvSpPr>
        <p:spPr>
          <a:xfrm>
            <a:off x="321815" y="6356814"/>
            <a:ext cx="58510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accent1"/>
                </a:solidFill>
              </a:rPr>
              <a:t>Source: National Access and Retention Network for Addiction Treatment</a:t>
            </a:r>
          </a:p>
        </p:txBody>
      </p:sp>
    </p:spTree>
    <p:extLst>
      <p:ext uri="{BB962C8B-B14F-4D97-AF65-F5344CB8AC3E}">
        <p14:creationId xmlns:p14="http://schemas.microsoft.com/office/powerpoint/2010/main" val="54843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6AD6C-5FF9-FD46-B445-F846EC51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PLAN</a:t>
            </a:r>
          </a:p>
        </p:txBody>
      </p:sp>
      <p:sp>
        <p:nvSpPr>
          <p:cNvPr id="5" name="Vertical Text Placeholder 4">
            <a:extLst>
              <a:ext uri="{FF2B5EF4-FFF2-40B4-BE49-F238E27FC236}">
                <a16:creationId xmlns:a16="http://schemas.microsoft.com/office/drawing/2014/main" id="{08D8806B-E73C-4742-98A8-CE5EAA763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4224131" y="-1759227"/>
            <a:ext cx="3717236" cy="11370365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Identify an objective</a:t>
            </a:r>
          </a:p>
          <a:p>
            <a:r>
              <a:rPr lang="en-US" sz="5000" dirty="0">
                <a:solidFill>
                  <a:schemeClr val="accent1"/>
                </a:solidFill>
              </a:rPr>
              <a:t>Ask questions and make predictions (why)</a:t>
            </a:r>
          </a:p>
          <a:p>
            <a:r>
              <a:rPr lang="en-US" sz="5000" dirty="0">
                <a:solidFill>
                  <a:schemeClr val="accent1"/>
                </a:solidFill>
              </a:rPr>
              <a:t>Plan to carry out the cycle (who, what, where, when)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2D750E-8449-D24D-AEDA-5B3154FCF9B6}"/>
              </a:ext>
            </a:extLst>
          </p:cNvPr>
          <p:cNvSpPr txBox="1"/>
          <p:nvPr/>
        </p:nvSpPr>
        <p:spPr>
          <a:xfrm>
            <a:off x="397566" y="6376692"/>
            <a:ext cx="58510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accent1"/>
                </a:solidFill>
              </a:rPr>
              <a:t>Source: National Access and Retention Network for Addiction Treatment</a:t>
            </a:r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661C0450-B2FF-AD41-A97C-C00F0CCE0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3712" y="645825"/>
            <a:ext cx="2083208" cy="21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18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6AD6C-5FF9-FD46-B445-F846EC51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do</a:t>
            </a:r>
          </a:p>
        </p:txBody>
      </p:sp>
      <p:sp>
        <p:nvSpPr>
          <p:cNvPr id="5" name="Vertical Text Placeholder 4">
            <a:extLst>
              <a:ext uri="{FF2B5EF4-FFF2-40B4-BE49-F238E27FC236}">
                <a16:creationId xmlns:a16="http://schemas.microsoft.com/office/drawing/2014/main" id="{08D8806B-E73C-4742-98A8-CE5EAA763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4224131" y="-1759227"/>
            <a:ext cx="3717236" cy="11370365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Carry out the plan</a:t>
            </a:r>
          </a:p>
          <a:p>
            <a:r>
              <a:rPr lang="en-US" sz="5000" dirty="0">
                <a:solidFill>
                  <a:schemeClr val="accent1"/>
                </a:solidFill>
              </a:rPr>
              <a:t>Document observations, accomplishments and barriers</a:t>
            </a:r>
          </a:p>
          <a:p>
            <a:r>
              <a:rPr lang="en-US" sz="5000" dirty="0">
                <a:solidFill>
                  <a:schemeClr val="accent1"/>
                </a:solidFill>
              </a:rPr>
              <a:t>Begin analyzing the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2D750E-8449-D24D-AEDA-5B3154FCF9B6}"/>
              </a:ext>
            </a:extLst>
          </p:cNvPr>
          <p:cNvSpPr txBox="1"/>
          <p:nvPr/>
        </p:nvSpPr>
        <p:spPr>
          <a:xfrm>
            <a:off x="397566" y="6376692"/>
            <a:ext cx="58510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accent1"/>
                </a:solidFill>
              </a:rPr>
              <a:t>Source: National Access and Retention Network for Addiction Treatment</a:t>
            </a:r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94327CD2-AC01-6C46-9DD2-FF3CBFA58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3712" y="645825"/>
            <a:ext cx="2083208" cy="21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11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6AD6C-5FF9-FD46-B445-F846EC51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study</a:t>
            </a:r>
          </a:p>
        </p:txBody>
      </p:sp>
      <p:sp>
        <p:nvSpPr>
          <p:cNvPr id="5" name="Vertical Text Placeholder 4">
            <a:extLst>
              <a:ext uri="{FF2B5EF4-FFF2-40B4-BE49-F238E27FC236}">
                <a16:creationId xmlns:a16="http://schemas.microsoft.com/office/drawing/2014/main" id="{08D8806B-E73C-4742-98A8-CE5EAA763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4224131" y="-1759227"/>
            <a:ext cx="3717236" cy="11370365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Complete the analysis of the data</a:t>
            </a:r>
          </a:p>
          <a:p>
            <a:r>
              <a:rPr lang="en-US" sz="5000" dirty="0">
                <a:solidFill>
                  <a:schemeClr val="accent1"/>
                </a:solidFill>
              </a:rPr>
              <a:t>Compare data to predictions</a:t>
            </a:r>
          </a:p>
          <a:p>
            <a:r>
              <a:rPr lang="en-US" sz="5000" dirty="0">
                <a:solidFill>
                  <a:schemeClr val="accent1"/>
                </a:solidFill>
              </a:rPr>
              <a:t>Summarize what was learned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2D750E-8449-D24D-AEDA-5B3154FCF9B6}"/>
              </a:ext>
            </a:extLst>
          </p:cNvPr>
          <p:cNvSpPr txBox="1"/>
          <p:nvPr/>
        </p:nvSpPr>
        <p:spPr>
          <a:xfrm>
            <a:off x="397566" y="6376692"/>
            <a:ext cx="58510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accent1"/>
                </a:solidFill>
              </a:rPr>
              <a:t>Source: National Access and Retention Network for Addiction Treatment</a:t>
            </a:r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6D0DF9B2-2B4B-CC4D-886F-A5D97F7AD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3712" y="645825"/>
            <a:ext cx="2083208" cy="21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59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B6AD6C-5FF9-FD46-B445-F846EC51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act</a:t>
            </a:r>
          </a:p>
        </p:txBody>
      </p:sp>
      <p:sp>
        <p:nvSpPr>
          <p:cNvPr id="5" name="Vertical Text Placeholder 4">
            <a:extLst>
              <a:ext uri="{FF2B5EF4-FFF2-40B4-BE49-F238E27FC236}">
                <a16:creationId xmlns:a16="http://schemas.microsoft.com/office/drawing/2014/main" id="{08D8806B-E73C-4742-98A8-CE5EAA763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4684012" y="-1459804"/>
            <a:ext cx="2823976" cy="11370365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What changes will be made to the next cycle in order to be more successful?</a:t>
            </a:r>
          </a:p>
          <a:p>
            <a:r>
              <a:rPr lang="en-US" sz="5000" dirty="0">
                <a:solidFill>
                  <a:schemeClr val="accent1"/>
                </a:solidFill>
              </a:rPr>
              <a:t>What will we abandon/adapt/adopt?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2D750E-8449-D24D-AEDA-5B3154FCF9B6}"/>
              </a:ext>
            </a:extLst>
          </p:cNvPr>
          <p:cNvSpPr txBox="1"/>
          <p:nvPr/>
        </p:nvSpPr>
        <p:spPr>
          <a:xfrm>
            <a:off x="397566" y="6376692"/>
            <a:ext cx="58510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accent1"/>
                </a:solidFill>
              </a:rPr>
              <a:t>Source: National Access and Retention Network for Addiction Treatment</a:t>
            </a:r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16B51ED8-FB9D-9044-A725-38F443AD4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3712" y="645825"/>
            <a:ext cx="2083208" cy="21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83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C936C0-4624-438D-BDD0-6B296BD6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535DAA1-B7FB-41AB-BA45-ECFC99D82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D225CEC-19E5-40D0-B1CE-4E884C9C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EF873D1-568B-4D8E-AF50-0382A7114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51D150-D0BE-47A3-AA5B-3F71488E5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3EC344B-E4D2-4F05-86FF-A2109058C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FDA620-DB19-1E43-8C72-1D80F47CFBFA}"/>
              </a:ext>
            </a:extLst>
          </p:cNvPr>
          <p:cNvSpPr txBox="1"/>
          <p:nvPr/>
        </p:nvSpPr>
        <p:spPr>
          <a:xfrm>
            <a:off x="482600" y="4879198"/>
            <a:ext cx="10993549" cy="1475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0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REPEAT CYCLE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D905EC-15B4-2B48-BBDD-E29006D1D3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64" r="-1" b="8735"/>
          <a:stretch/>
        </p:blipFill>
        <p:spPr>
          <a:xfrm>
            <a:off x="446532" y="599725"/>
            <a:ext cx="11292143" cy="355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45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874F32-B3C9-6F4A-B89F-09BA326E7CD9}"/>
              </a:ext>
            </a:extLst>
          </p:cNvPr>
          <p:cNvSpPr txBox="1"/>
          <p:nvPr/>
        </p:nvSpPr>
        <p:spPr>
          <a:xfrm>
            <a:off x="579866" y="5313707"/>
            <a:ext cx="10993549" cy="1066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0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TRACKING PLAN DO STUDY ACT</a:t>
            </a:r>
          </a:p>
        </p:txBody>
      </p:sp>
      <p:sp useBgFill="1">
        <p:nvSpPr>
          <p:cNvPr id="131" name="Rectangle 130">
            <a:extLst>
              <a:ext uri="{FF2B5EF4-FFF2-40B4-BE49-F238E27FC236}">
                <a16:creationId xmlns:a16="http://schemas.microsoft.com/office/drawing/2014/main" id="{B1A515B1-A9B3-49B0-AE0D-D038D42C2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5D81BF5-3436-3D43-828A-0AD697C83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88039"/>
              </p:ext>
            </p:extLst>
          </p:nvPr>
        </p:nvGraphicFramePr>
        <p:xfrm>
          <a:off x="443883" y="727458"/>
          <a:ext cx="11265770" cy="35033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02746">
                  <a:extLst>
                    <a:ext uri="{9D8B030D-6E8A-4147-A177-3AD203B41FA5}">
                      <a16:colId xmlns:a16="http://schemas.microsoft.com/office/drawing/2014/main" val="3555244363"/>
                    </a:ext>
                  </a:extLst>
                </a:gridCol>
                <a:gridCol w="969345">
                  <a:extLst>
                    <a:ext uri="{9D8B030D-6E8A-4147-A177-3AD203B41FA5}">
                      <a16:colId xmlns:a16="http://schemas.microsoft.com/office/drawing/2014/main" val="1847431143"/>
                    </a:ext>
                  </a:extLst>
                </a:gridCol>
                <a:gridCol w="1147826">
                  <a:extLst>
                    <a:ext uri="{9D8B030D-6E8A-4147-A177-3AD203B41FA5}">
                      <a16:colId xmlns:a16="http://schemas.microsoft.com/office/drawing/2014/main" val="4172615098"/>
                    </a:ext>
                  </a:extLst>
                </a:gridCol>
                <a:gridCol w="1629097">
                  <a:extLst>
                    <a:ext uri="{9D8B030D-6E8A-4147-A177-3AD203B41FA5}">
                      <a16:colId xmlns:a16="http://schemas.microsoft.com/office/drawing/2014/main" val="1561437548"/>
                    </a:ext>
                  </a:extLst>
                </a:gridCol>
                <a:gridCol w="1811142">
                  <a:extLst>
                    <a:ext uri="{9D8B030D-6E8A-4147-A177-3AD203B41FA5}">
                      <a16:colId xmlns:a16="http://schemas.microsoft.com/office/drawing/2014/main" val="1476403403"/>
                    </a:ext>
                  </a:extLst>
                </a:gridCol>
                <a:gridCol w="1823697">
                  <a:extLst>
                    <a:ext uri="{9D8B030D-6E8A-4147-A177-3AD203B41FA5}">
                      <a16:colId xmlns:a16="http://schemas.microsoft.com/office/drawing/2014/main" val="1534522387"/>
                    </a:ext>
                  </a:extLst>
                </a:gridCol>
                <a:gridCol w="1009722">
                  <a:extLst>
                    <a:ext uri="{9D8B030D-6E8A-4147-A177-3AD203B41FA5}">
                      <a16:colId xmlns:a16="http://schemas.microsoft.com/office/drawing/2014/main" val="674507834"/>
                    </a:ext>
                  </a:extLst>
                </a:gridCol>
                <a:gridCol w="896728">
                  <a:extLst>
                    <a:ext uri="{9D8B030D-6E8A-4147-A177-3AD203B41FA5}">
                      <a16:colId xmlns:a16="http://schemas.microsoft.com/office/drawing/2014/main" val="2060039432"/>
                    </a:ext>
                  </a:extLst>
                </a:gridCol>
                <a:gridCol w="1275467">
                  <a:extLst>
                    <a:ext uri="{9D8B030D-6E8A-4147-A177-3AD203B41FA5}">
                      <a16:colId xmlns:a16="http://schemas.microsoft.com/office/drawing/2014/main" val="590911513"/>
                    </a:ext>
                  </a:extLst>
                </a:gridCol>
              </a:tblGrid>
              <a:tr h="713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Plan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6641" marR="6641" marT="664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6641" marR="6641" marT="664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Study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6641" marR="6641" marT="664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Act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6641" marR="6641" marT="664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874711"/>
                  </a:ext>
                </a:extLst>
              </a:tr>
              <a:tr h="22475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PDSA Cycle #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What change will you test?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What questions are you trying to answer?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What do you predict will happen (1 per question)? Predict  Time &amp; Accuracy Score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What did you discover while testing? What did you note that was expected/unexpected?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Go back to your measures and questions in your plan. What are the results of your test for each?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What did you learn in this test cycle?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Adapt (how?), Adopt, Abandon?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Was anything uncovered that could be an alternative change to test?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extLst>
                  <a:ext uri="{0D108BD9-81ED-4DB2-BD59-A6C34878D82A}">
                    <a16:rowId xmlns:a16="http://schemas.microsoft.com/office/drawing/2014/main" val="2431392031"/>
                  </a:ext>
                </a:extLst>
              </a:tr>
              <a:tr h="542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1" marR="6641" marT="6641" marB="0" anchor="ctr"/>
                </a:tc>
                <a:extLst>
                  <a:ext uri="{0D108BD9-81ED-4DB2-BD59-A6C34878D82A}">
                    <a16:rowId xmlns:a16="http://schemas.microsoft.com/office/drawing/2014/main" val="1115513643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834949C-F84F-7C43-9EE9-7999AC7BBFC6}"/>
              </a:ext>
            </a:extLst>
          </p:cNvPr>
          <p:cNvCxnSpPr>
            <a:cxnSpLocks/>
          </p:cNvCxnSpPr>
          <p:nvPr/>
        </p:nvCxnSpPr>
        <p:spPr>
          <a:xfrm>
            <a:off x="1132114" y="1436914"/>
            <a:ext cx="0" cy="22497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6773C75-7EA6-4244-8FC8-328CE690C08E}"/>
              </a:ext>
            </a:extLst>
          </p:cNvPr>
          <p:cNvCxnSpPr>
            <a:cxnSpLocks/>
          </p:cNvCxnSpPr>
          <p:nvPr/>
        </p:nvCxnSpPr>
        <p:spPr>
          <a:xfrm>
            <a:off x="4913085" y="1458687"/>
            <a:ext cx="0" cy="22497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0675938-4A67-DC48-B4D5-D53783A42E07}"/>
              </a:ext>
            </a:extLst>
          </p:cNvPr>
          <p:cNvCxnSpPr>
            <a:cxnSpLocks/>
          </p:cNvCxnSpPr>
          <p:nvPr/>
        </p:nvCxnSpPr>
        <p:spPr>
          <a:xfrm>
            <a:off x="6698343" y="1458687"/>
            <a:ext cx="0" cy="22497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A205CE-C6BE-954A-B25C-15165D335904}"/>
              </a:ext>
            </a:extLst>
          </p:cNvPr>
          <p:cNvCxnSpPr>
            <a:cxnSpLocks/>
          </p:cNvCxnSpPr>
          <p:nvPr/>
        </p:nvCxnSpPr>
        <p:spPr>
          <a:xfrm>
            <a:off x="9528628" y="1458687"/>
            <a:ext cx="0" cy="22497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264ECD4-8A0D-D149-838A-C9150E5AAC0C}"/>
              </a:ext>
            </a:extLst>
          </p:cNvPr>
          <p:cNvCxnSpPr>
            <a:cxnSpLocks/>
          </p:cNvCxnSpPr>
          <p:nvPr/>
        </p:nvCxnSpPr>
        <p:spPr>
          <a:xfrm flipH="1">
            <a:off x="443883" y="3715660"/>
            <a:ext cx="1126551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D7F991-6A11-E543-8EE9-AF3A42BD0636}"/>
              </a:ext>
            </a:extLst>
          </p:cNvPr>
          <p:cNvCxnSpPr>
            <a:cxnSpLocks/>
          </p:cNvCxnSpPr>
          <p:nvPr/>
        </p:nvCxnSpPr>
        <p:spPr>
          <a:xfrm flipH="1">
            <a:off x="443883" y="1415145"/>
            <a:ext cx="1126551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695B76-507C-4F4E-84BE-D3D19CC218B3}"/>
              </a:ext>
            </a:extLst>
          </p:cNvPr>
          <p:cNvCxnSpPr>
            <a:cxnSpLocks/>
          </p:cNvCxnSpPr>
          <p:nvPr/>
        </p:nvCxnSpPr>
        <p:spPr>
          <a:xfrm>
            <a:off x="443883" y="1436914"/>
            <a:ext cx="0" cy="22497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2E471DA-9658-6140-B53A-BAF8D668C438}"/>
              </a:ext>
            </a:extLst>
          </p:cNvPr>
          <p:cNvCxnSpPr>
            <a:cxnSpLocks/>
          </p:cNvCxnSpPr>
          <p:nvPr/>
        </p:nvCxnSpPr>
        <p:spPr>
          <a:xfrm>
            <a:off x="11716657" y="1458687"/>
            <a:ext cx="0" cy="22497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665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F8F80BB-E8B6-43B3-9462-B4D497D28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2C8AD6-8796-482B-ACC1-6D686B08E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240822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879304-E174-1F49-A305-F5AF22E3F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885" y="1131859"/>
            <a:ext cx="8674114" cy="450386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6B3BF72-6DFA-42DA-A667-9E3A1BCFF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5059" y="457202"/>
            <a:ext cx="9970407" cy="5856457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1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83F11E-ECB3-4046-A121-A45C6FF6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28B346-1639-4F05-9EBC-808A9DC66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B0A91A-7F4D-C640-A356-414CA95F754A}"/>
              </a:ext>
            </a:extLst>
          </p:cNvPr>
          <p:cNvSpPr txBox="1"/>
          <p:nvPr/>
        </p:nvSpPr>
        <p:spPr>
          <a:xfrm>
            <a:off x="6898581" y="1654341"/>
            <a:ext cx="4115917" cy="3083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3500" cap="all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5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Quality improvement presentation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F77191-9839-40D9-B04E-85DF01BB0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05279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007B11-F4C3-4A9E-AAA8-D52C8C1AD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306" y="457200"/>
            <a:ext cx="3052798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1D0F6C-C993-4E97-A103-9448E35FE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453643"/>
            <a:ext cx="5009388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74A585-CB89-794B-8ADE-CA0EA1A06207}"/>
              </a:ext>
            </a:extLst>
          </p:cNvPr>
          <p:cNvSpPr txBox="1"/>
          <p:nvPr/>
        </p:nvSpPr>
        <p:spPr>
          <a:xfrm>
            <a:off x="510553" y="818020"/>
            <a:ext cx="6161505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5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solidFill>
                  <a:schemeClr val="accent1"/>
                </a:solidFill>
              </a:rPr>
              <a:t>Context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solidFill>
                  <a:schemeClr val="accent1"/>
                </a:solidFill>
              </a:rPr>
              <a:t>Definition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solidFill>
                  <a:schemeClr val="accent1"/>
                </a:solidFill>
              </a:rPr>
              <a:t>Key terms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solidFill>
                  <a:schemeClr val="accent1"/>
                </a:solidFill>
              </a:rPr>
              <a:t>Framework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solidFill>
                  <a:schemeClr val="accent1"/>
                </a:solidFill>
              </a:rPr>
              <a:t>Next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09EF7-9358-494E-8C67-9E9DC389C7A5}"/>
              </a:ext>
            </a:extLst>
          </p:cNvPr>
          <p:cNvSpPr txBox="1"/>
          <p:nvPr/>
        </p:nvSpPr>
        <p:spPr>
          <a:xfrm>
            <a:off x="6798810" y="818020"/>
            <a:ext cx="229267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cap="all" dirty="0">
                <a:solidFill>
                  <a:srgbClr val="FFFFFF"/>
                </a:solidFill>
              </a:rPr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1893186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F8F80BB-E8B6-43B3-9462-B4D497D28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2C8AD6-8796-482B-ACC1-6D686B08E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240822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6B2F7DE2-F51B-A548-80AE-9FEBC1569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275" y="1097392"/>
            <a:ext cx="7621333" cy="45728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6B3BF72-6DFA-42DA-A667-9E3A1BCFF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5059" y="457202"/>
            <a:ext cx="9970407" cy="5856457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81BA6A-2609-974A-92CC-F7657D6430C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 rot="18876303">
            <a:off x="5832313" y="530006"/>
            <a:ext cx="2602795" cy="24357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90DA91-5899-8649-A068-D8FDA3F6B731}"/>
              </a:ext>
            </a:extLst>
          </p:cNvPr>
          <p:cNvSpPr txBox="1"/>
          <p:nvPr/>
        </p:nvSpPr>
        <p:spPr>
          <a:xfrm>
            <a:off x="6207014" y="1187808"/>
            <a:ext cx="166619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Where do we go from here?</a:t>
            </a:r>
          </a:p>
        </p:txBody>
      </p:sp>
    </p:spTree>
    <p:extLst>
      <p:ext uri="{BB962C8B-B14F-4D97-AF65-F5344CB8AC3E}">
        <p14:creationId xmlns:p14="http://schemas.microsoft.com/office/powerpoint/2010/main" val="2051200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9A26B8-6C4E-452B-ADD3-ED324A7AB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4167E1-E2B0-4192-8DA2-6967DDFF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5B28756E-C1FB-214D-8CA2-53988836C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6347" y="743803"/>
            <a:ext cx="4968489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Qi WORKSHOP(S) 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learning objectives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03E4FEE-2E6A-44AB-B6BA-C1AD0CD6D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817EB59-13B3-43DA-9B91-A7CC174A6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98D7A28-CA19-A54C-8348-EB4DF7B36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3749" y="1865915"/>
            <a:ext cx="4947221" cy="40774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srgbClr val="FFFFFF"/>
                </a:solidFill>
              </a:rPr>
              <a:t>To be able to:</a:t>
            </a:r>
          </a:p>
          <a:p>
            <a:r>
              <a:rPr lang="en-US" sz="2500" dirty="0">
                <a:solidFill>
                  <a:srgbClr val="FFFFFF"/>
                </a:solidFill>
              </a:rPr>
              <a:t>Understand quality improvement basics</a:t>
            </a:r>
          </a:p>
          <a:p>
            <a:r>
              <a:rPr lang="en-US" sz="2500" dirty="0">
                <a:solidFill>
                  <a:srgbClr val="FFFFFF"/>
                </a:solidFill>
              </a:rPr>
              <a:t>Explain Plan Do Study Act to coalition members</a:t>
            </a:r>
          </a:p>
          <a:p>
            <a:r>
              <a:rPr lang="en-US" sz="2500" dirty="0">
                <a:solidFill>
                  <a:srgbClr val="FFFFFF"/>
                </a:solidFill>
              </a:rPr>
              <a:t>Apply Plan Do Study Act to prevention work</a:t>
            </a:r>
          </a:p>
          <a:p>
            <a:r>
              <a:rPr lang="en-US" sz="2500" dirty="0">
                <a:solidFill>
                  <a:srgbClr val="FFFFFF"/>
                </a:solidFill>
              </a:rPr>
              <a:t>Create a Plan Do Study Act plan for one evidenced-based environmental prevention strategy</a:t>
            </a:r>
          </a:p>
        </p:txBody>
      </p:sp>
      <p:pic>
        <p:nvPicPr>
          <p:cNvPr id="12" name="Picture 11" descr="A drawing of a person&#10;&#10;Description automatically generated">
            <a:extLst>
              <a:ext uri="{FF2B5EF4-FFF2-40B4-BE49-F238E27FC236}">
                <a16:creationId xmlns:a16="http://schemas.microsoft.com/office/drawing/2014/main" id="{356F26B0-D1BE-4942-9292-CE6090229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084" y="1693492"/>
            <a:ext cx="4952475" cy="348011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B6A9C60-680E-3A44-B698-67167C6AEE25}"/>
              </a:ext>
            </a:extLst>
          </p:cNvPr>
          <p:cNvSpPr txBox="1"/>
          <p:nvPr/>
        </p:nvSpPr>
        <p:spPr>
          <a:xfrm>
            <a:off x="6372088" y="840819"/>
            <a:ext cx="364715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2"/>
                </a:solidFill>
              </a:rPr>
              <a:t>NEXT STEPS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95BA7C-1855-BA43-A32D-A79CB8F1B84D}"/>
              </a:ext>
            </a:extLst>
          </p:cNvPr>
          <p:cNvSpPr txBox="1"/>
          <p:nvPr/>
        </p:nvSpPr>
        <p:spPr>
          <a:xfrm>
            <a:off x="6393354" y="5164508"/>
            <a:ext cx="48574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2"/>
                </a:solidFill>
              </a:rPr>
              <a:t>QI WORKSHOPS</a:t>
            </a:r>
          </a:p>
        </p:txBody>
      </p:sp>
    </p:spTree>
    <p:extLst>
      <p:ext uri="{BB962C8B-B14F-4D97-AF65-F5344CB8AC3E}">
        <p14:creationId xmlns:p14="http://schemas.microsoft.com/office/powerpoint/2010/main" val="255312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FC936C0-4624-438D-BDD0-6B296BD6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2A5E297-FCC0-4CBB-B0F2-AD10B61F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7FBDA2-CA1E-4D12-868A-9193C9AA7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2873" y="734134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94288-0270-7B40-BC20-D0EA73BCD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579243" y="1419225"/>
            <a:ext cx="6798608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Stay tuned for more training details and information to come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3E10249-5CE7-46B7-BF63-CADFE9DC1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0A0B672-D861-46A7-A5CE-F47D2E89C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E538C5F-339E-4E2E-9D0C-CB525B78A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EA4A019-FFF6-4EC2-9691-648866110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AC8BE43-00A2-1E49-A023-2D63BF529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0" r="-1" b="699"/>
          <a:stretch/>
        </p:blipFill>
        <p:spPr>
          <a:xfrm>
            <a:off x="478172" y="723899"/>
            <a:ext cx="3671681" cy="567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79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36CE63-41D8-1342-9F7E-D84563E4D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45BCF5-FC72-C24B-80C2-139CF5945725}"/>
              </a:ext>
            </a:extLst>
          </p:cNvPr>
          <p:cNvSpPr txBox="1"/>
          <p:nvPr/>
        </p:nvSpPr>
        <p:spPr>
          <a:xfrm>
            <a:off x="581191" y="5076968"/>
            <a:ext cx="76530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For questions, comments and/or feedback please contact </a:t>
            </a:r>
          </a:p>
          <a:p>
            <a:r>
              <a:rPr lang="en-US" sz="2500" dirty="0">
                <a:solidFill>
                  <a:schemeClr val="bg1"/>
                </a:solidFill>
              </a:rPr>
              <a:t>Andrea Niehaus</a:t>
            </a:r>
          </a:p>
          <a:p>
            <a:r>
              <a:rPr lang="en-US" sz="2500" dirty="0" err="1">
                <a:solidFill>
                  <a:schemeClr val="bg1"/>
                </a:solidFill>
              </a:rPr>
              <a:t>andreaniehaus.nm@gmail.com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9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CF02C928-035E-4D44-ABFD-BD5463B43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229" y="1223154"/>
            <a:ext cx="3108240" cy="416356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CF75A770-6441-D846-9192-C81D1797F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676" y="2456951"/>
            <a:ext cx="3537345" cy="1937951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7CB7F819-F0C6-0743-9426-2603B9E79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531" y="1766994"/>
            <a:ext cx="3517120" cy="35171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DE0D37-299B-A74B-B758-59F48D194F29}"/>
              </a:ext>
            </a:extLst>
          </p:cNvPr>
          <p:cNvSpPr txBox="1"/>
          <p:nvPr/>
        </p:nvSpPr>
        <p:spPr>
          <a:xfrm>
            <a:off x="789981" y="5386717"/>
            <a:ext cx="28713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MANUFACTURING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0986F3-C6A6-7D48-98E4-272F84738BAC}"/>
              </a:ext>
            </a:extLst>
          </p:cNvPr>
          <p:cNvSpPr txBox="1"/>
          <p:nvPr/>
        </p:nvSpPr>
        <p:spPr>
          <a:xfrm>
            <a:off x="4240800" y="5388634"/>
            <a:ext cx="37641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AUTOMOTIVE INDUSTRY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5B055C-0BFA-2045-8AD7-A1D5DDE60D04}"/>
              </a:ext>
            </a:extLst>
          </p:cNvPr>
          <p:cNvSpPr txBox="1"/>
          <p:nvPr/>
        </p:nvSpPr>
        <p:spPr>
          <a:xfrm>
            <a:off x="8802142" y="5417663"/>
            <a:ext cx="214834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HEALTHCARE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07628F-E323-C449-8DDE-DF2AFB2E83E7}"/>
              </a:ext>
            </a:extLst>
          </p:cNvPr>
          <p:cNvSpPr txBox="1"/>
          <p:nvPr/>
        </p:nvSpPr>
        <p:spPr>
          <a:xfrm>
            <a:off x="330200" y="563342"/>
            <a:ext cx="32159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07726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35BA22-DD78-6042-B6EF-C7B6C8574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77" y="587793"/>
            <a:ext cx="11235045" cy="59549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B4467D-D2E1-5B46-9B5C-20D364296DA8}"/>
              </a:ext>
            </a:extLst>
          </p:cNvPr>
          <p:cNvSpPr txBox="1"/>
          <p:nvPr/>
        </p:nvSpPr>
        <p:spPr>
          <a:xfrm>
            <a:off x="304789" y="4040444"/>
            <a:ext cx="27478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Treatment services </a:t>
            </a:r>
          </a:p>
          <a:p>
            <a:r>
              <a:rPr lang="en-US" sz="2500" dirty="0"/>
              <a:t>are here, too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E8CE45-7022-1D44-8DCD-7EB0F56C79C6}"/>
              </a:ext>
            </a:extLst>
          </p:cNvPr>
          <p:cNvCxnSpPr>
            <a:cxnSpLocks/>
          </p:cNvCxnSpPr>
          <p:nvPr/>
        </p:nvCxnSpPr>
        <p:spPr>
          <a:xfrm>
            <a:off x="2218998" y="4713936"/>
            <a:ext cx="833595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76F6BE2-FAFA-FF4D-85C7-4C2D9249EB9B}"/>
              </a:ext>
            </a:extLst>
          </p:cNvPr>
          <p:cNvSpPr txBox="1"/>
          <p:nvPr/>
        </p:nvSpPr>
        <p:spPr>
          <a:xfrm>
            <a:off x="330200" y="563342"/>
            <a:ext cx="32159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97693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C936C0-4624-438D-BDD0-6B296BD6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83F1FFD-1AA8-4EC2-97B9-FEC7564F4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0CB9917-25AA-F84A-8FC3-04B71B00E6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79" r="-1" b="-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FF0F8A7-C9E3-49D9-A67E-09FF582C7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91BC32-4554-8743-8755-61DDFD5AAE32}"/>
              </a:ext>
            </a:extLst>
          </p:cNvPr>
          <p:cNvSpPr txBox="1"/>
          <p:nvPr/>
        </p:nvSpPr>
        <p:spPr>
          <a:xfrm>
            <a:off x="7993649" y="322366"/>
            <a:ext cx="3667252" cy="1199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0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DEFINITION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4274C20-A98B-4AC3-B16A-B7F41CB58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3ECC69B-2243-424A-8237-CF490F8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D2EA3B9-3D17-4510-8464-E74F67267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A5DFA43-F31D-4C31-8826-6B40A21C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27751BB-1D8E-6B4A-9634-709CFEDE662A}"/>
              </a:ext>
            </a:extLst>
          </p:cNvPr>
          <p:cNvSpPr txBox="1"/>
          <p:nvPr/>
        </p:nvSpPr>
        <p:spPr>
          <a:xfrm>
            <a:off x="8132989" y="1885436"/>
            <a:ext cx="31223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Quality Improvement is systematic and continuous actions that lead to measurable improvement</a:t>
            </a:r>
          </a:p>
        </p:txBody>
      </p:sp>
    </p:spTree>
    <p:extLst>
      <p:ext uri="{BB962C8B-B14F-4D97-AF65-F5344CB8AC3E}">
        <p14:creationId xmlns:p14="http://schemas.microsoft.com/office/powerpoint/2010/main" val="70329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02301-87FB-1F41-A9F0-CB1B8BF24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67" y="727320"/>
            <a:ext cx="11029616" cy="716755"/>
          </a:xfrm>
        </p:spPr>
        <p:txBody>
          <a:bodyPr>
            <a:noAutofit/>
          </a:bodyPr>
          <a:lstStyle/>
          <a:p>
            <a:r>
              <a:rPr lang="en-US" sz="5000" dirty="0"/>
              <a:t>Key 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5E3170-167B-1744-BBDE-09202912E39A}"/>
              </a:ext>
            </a:extLst>
          </p:cNvPr>
          <p:cNvSpPr txBox="1"/>
          <p:nvPr/>
        </p:nvSpPr>
        <p:spPr>
          <a:xfrm>
            <a:off x="358769" y="2058166"/>
            <a:ext cx="269817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FIDELITY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51AC76-12CF-C147-9BF8-6EDB7084613A}"/>
              </a:ext>
            </a:extLst>
          </p:cNvPr>
          <p:cNvSpPr txBox="1"/>
          <p:nvPr/>
        </p:nvSpPr>
        <p:spPr>
          <a:xfrm>
            <a:off x="358769" y="3088644"/>
            <a:ext cx="38379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FREQUENCY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B1DC03-EC5B-A24C-A567-EDAAB39B9B22}"/>
              </a:ext>
            </a:extLst>
          </p:cNvPr>
          <p:cNvSpPr txBox="1"/>
          <p:nvPr/>
        </p:nvSpPr>
        <p:spPr>
          <a:xfrm>
            <a:off x="5960075" y="2089824"/>
            <a:ext cx="26837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DOSAGE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E2384-929F-D642-BF96-D238F2E202E3}"/>
              </a:ext>
            </a:extLst>
          </p:cNvPr>
          <p:cNvSpPr txBox="1"/>
          <p:nvPr/>
        </p:nvSpPr>
        <p:spPr>
          <a:xfrm>
            <a:off x="5960075" y="3088644"/>
            <a:ext cx="20104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361876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E1C23-5DDE-4448-B1FB-785EBA481726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fidelity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CA7BD-F508-554E-96C8-47A64431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2108422" y="-105008"/>
            <a:ext cx="4945783" cy="8167431"/>
          </a:xfrm>
        </p:spPr>
        <p:txBody>
          <a:bodyPr>
            <a:noAutofit/>
          </a:bodyPr>
          <a:lstStyle/>
          <a:p>
            <a:pPr lvl="0"/>
            <a:r>
              <a:rPr lang="en-US" sz="3000" dirty="0"/>
              <a:t>…What is the most impactful part of the strategy? - Or  - What is the strategy really asking us to accomplish? </a:t>
            </a:r>
          </a:p>
          <a:p>
            <a:pPr lvl="0"/>
            <a:r>
              <a:rPr lang="en-US" sz="3000" dirty="0"/>
              <a:t>…Are each of the core components of the strategy clearly understood and being implemented?</a:t>
            </a:r>
          </a:p>
          <a:p>
            <a:pPr lvl="0"/>
            <a:r>
              <a:rPr lang="en-US" sz="3000" dirty="0"/>
              <a:t>…Are each of the core components well-timed and well-sequenced?</a:t>
            </a:r>
          </a:p>
          <a:p>
            <a:pPr lvl="0"/>
            <a:r>
              <a:rPr lang="en-US" sz="3000" dirty="0"/>
              <a:t>…Who does the strategy ask us to engage?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EE791D-AC43-E947-BA1F-FA56AA6A85D7}"/>
              </a:ext>
            </a:extLst>
          </p:cNvPr>
          <p:cNvSpPr txBox="1"/>
          <p:nvPr/>
        </p:nvSpPr>
        <p:spPr>
          <a:xfrm>
            <a:off x="390959" y="675726"/>
            <a:ext cx="63770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KEY TERMS - FIDELITY</a:t>
            </a:r>
          </a:p>
        </p:txBody>
      </p:sp>
    </p:spTree>
    <p:extLst>
      <p:ext uri="{BB962C8B-B14F-4D97-AF65-F5344CB8AC3E}">
        <p14:creationId xmlns:p14="http://schemas.microsoft.com/office/powerpoint/2010/main" val="128233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E1C23-5DDE-4448-B1FB-785EBA481726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frequency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CA7BD-F508-554E-96C8-47A64431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2232913" y="3543"/>
            <a:ext cx="4566172" cy="80368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How often …</a:t>
            </a:r>
          </a:p>
          <a:p>
            <a:r>
              <a:rPr lang="en-US" sz="3000" dirty="0"/>
              <a:t>…Are we engaging with stakeholders?</a:t>
            </a:r>
          </a:p>
          <a:p>
            <a:r>
              <a:rPr lang="en-US" sz="3000" dirty="0"/>
              <a:t>…Distributing messaging (enough to stand out but not too much to be drowned out)?</a:t>
            </a:r>
          </a:p>
          <a:p>
            <a:r>
              <a:rPr lang="en-US" sz="3000" dirty="0"/>
              <a:t>…Engaging high-risk populations and target populations?</a:t>
            </a:r>
          </a:p>
          <a:p>
            <a:r>
              <a:rPr lang="en-US" sz="3000" dirty="0"/>
              <a:t>…Reaching those whom we mean to reach?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EE791D-AC43-E947-BA1F-FA56AA6A85D7}"/>
              </a:ext>
            </a:extLst>
          </p:cNvPr>
          <p:cNvSpPr txBox="1"/>
          <p:nvPr/>
        </p:nvSpPr>
        <p:spPr>
          <a:xfrm>
            <a:off x="363809" y="552970"/>
            <a:ext cx="75168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KEY TERMS - FREQUENCY</a:t>
            </a:r>
          </a:p>
        </p:txBody>
      </p:sp>
    </p:spTree>
    <p:extLst>
      <p:ext uri="{BB962C8B-B14F-4D97-AF65-F5344CB8AC3E}">
        <p14:creationId xmlns:p14="http://schemas.microsoft.com/office/powerpoint/2010/main" val="230806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E1C23-5DDE-4448-B1FB-785EBA481726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DOSAGE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CA7BD-F508-554E-96C8-47A64431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1927060" y="-105530"/>
            <a:ext cx="5039798" cy="8022288"/>
          </a:xfrm>
        </p:spPr>
        <p:txBody>
          <a:bodyPr>
            <a:noAutofit/>
          </a:bodyPr>
          <a:lstStyle/>
          <a:p>
            <a:pPr>
              <a:spcBef>
                <a:spcPts val="720"/>
              </a:spcBef>
            </a:pPr>
            <a:r>
              <a:rPr lang="en-US" sz="3000" dirty="0"/>
              <a:t>…How well-known in our community are our efforts?</a:t>
            </a:r>
          </a:p>
          <a:p>
            <a:pPr>
              <a:spcBef>
                <a:spcPts val="720"/>
              </a:spcBef>
            </a:pPr>
            <a:r>
              <a:rPr lang="en-US" sz="3000" dirty="0"/>
              <a:t>…Are all strategies being implemented consistently, strongly and widely?</a:t>
            </a:r>
          </a:p>
          <a:p>
            <a:pPr>
              <a:spcBef>
                <a:spcPts val="720"/>
              </a:spcBef>
            </a:pPr>
            <a:r>
              <a:rPr lang="en-US" sz="3000" dirty="0"/>
              <a:t>…Are our messages and strategies strong enough to change behavior?</a:t>
            </a:r>
          </a:p>
          <a:p>
            <a:pPr>
              <a:spcBef>
                <a:spcPts val="720"/>
              </a:spcBef>
            </a:pPr>
            <a:r>
              <a:rPr lang="en-US" sz="3000" dirty="0"/>
              <a:t>…Is our audience exposed often enough to our message that it might change behavior?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EE791D-AC43-E947-BA1F-FA56AA6A85D7}"/>
              </a:ext>
            </a:extLst>
          </p:cNvPr>
          <p:cNvSpPr txBox="1"/>
          <p:nvPr/>
        </p:nvSpPr>
        <p:spPr>
          <a:xfrm>
            <a:off x="291237" y="523941"/>
            <a:ext cx="63626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accent1"/>
                </a:solidFill>
              </a:rPr>
              <a:t>KEY TERMS - DOSAGE</a:t>
            </a:r>
          </a:p>
        </p:txBody>
      </p:sp>
    </p:spTree>
    <p:extLst>
      <p:ext uri="{BB962C8B-B14F-4D97-AF65-F5344CB8AC3E}">
        <p14:creationId xmlns:p14="http://schemas.microsoft.com/office/powerpoint/2010/main" val="23415931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645</Words>
  <Application>Microsoft Macintosh PowerPoint</Application>
  <PresentationFormat>Widescreen</PresentationFormat>
  <Paragraphs>122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Gill Sans MT</vt:lpstr>
      <vt:lpstr>Helvetica</vt:lpstr>
      <vt:lpstr>Wingdings 2</vt:lpstr>
      <vt:lpstr>Dividend</vt:lpstr>
      <vt:lpstr>Quality improvement</vt:lpstr>
      <vt:lpstr>PowerPoint Presentation</vt:lpstr>
      <vt:lpstr>PowerPoint Presentation</vt:lpstr>
      <vt:lpstr>PowerPoint Presentation</vt:lpstr>
      <vt:lpstr>PowerPoint Presentation</vt:lpstr>
      <vt:lpstr>Key terms</vt:lpstr>
      <vt:lpstr>fidelity</vt:lpstr>
      <vt:lpstr>frequency</vt:lpstr>
      <vt:lpstr>DOSAGE</vt:lpstr>
      <vt:lpstr>SCALE</vt:lpstr>
      <vt:lpstr>FRAMEWORK</vt:lpstr>
      <vt:lpstr>FRAMEWORK – PLAN DO STUDY ACT</vt:lpstr>
      <vt:lpstr>PLAN</vt:lpstr>
      <vt:lpstr>do</vt:lpstr>
      <vt:lpstr>study</vt:lpstr>
      <vt:lpstr>act</vt:lpstr>
      <vt:lpstr>PowerPoint Presentation</vt:lpstr>
      <vt:lpstr>PowerPoint Presentation</vt:lpstr>
      <vt:lpstr>PowerPoint Presentation</vt:lpstr>
      <vt:lpstr>PowerPoint Presentation</vt:lpstr>
      <vt:lpstr>Qi WORKSHOP(S)  learning objectives</vt:lpstr>
      <vt:lpstr>Stay tuned for more training details and information to come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</dc:title>
  <dc:creator>Andrea Niehaus</dc:creator>
  <cp:lastModifiedBy>Andrea Niehaus</cp:lastModifiedBy>
  <cp:revision>2</cp:revision>
  <dcterms:created xsi:type="dcterms:W3CDTF">2019-08-20T15:00:38Z</dcterms:created>
  <dcterms:modified xsi:type="dcterms:W3CDTF">2019-08-23T16:44:42Z</dcterms:modified>
</cp:coreProperties>
</file>