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84" r:id="rId4"/>
    <p:sldId id="259" r:id="rId5"/>
    <p:sldId id="263" r:id="rId6"/>
    <p:sldId id="287" r:id="rId7"/>
    <p:sldId id="266" r:id="rId8"/>
    <p:sldId id="267" r:id="rId9"/>
    <p:sldId id="268" r:id="rId10"/>
    <p:sldId id="269" r:id="rId11"/>
    <p:sldId id="288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85" r:id="rId20"/>
    <p:sldId id="260" r:id="rId21"/>
    <p:sldId id="281" r:id="rId22"/>
    <p:sldId id="283" r:id="rId23"/>
    <p:sldId id="27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49"/>
    <p:restoredTop sz="93478"/>
  </p:normalViewPr>
  <p:slideViewPr>
    <p:cSldViewPr snapToGrid="0" snapToObjects="1">
      <p:cViewPr varScale="1">
        <p:scale>
          <a:sx n="103" d="100"/>
          <a:sy n="103" d="100"/>
        </p:scale>
        <p:origin x="11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>
        <p:scale>
          <a:sx n="109" d="100"/>
          <a:sy n="109" d="100"/>
        </p:scale>
        <p:origin x="2784" y="1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3423A-D204-764F-A639-F7AE0AC1468C}" type="datetimeFigureOut">
              <a:rPr lang="en-US" smtClean="0"/>
              <a:t>8/23/19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480749-B1ED-3741-A77E-FE88746DE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862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480749-B1ED-3741-A77E-FE88746DE6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95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480749-B1ED-3741-A77E-FE88746DE6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331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8336B-2F00-7442-AB9C-8A17D9B9C2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565" y="577927"/>
            <a:ext cx="10993549" cy="885008"/>
          </a:xfrm>
        </p:spPr>
        <p:txBody>
          <a:bodyPr>
            <a:normAutofit/>
          </a:bodyPr>
          <a:lstStyle/>
          <a:p>
            <a:r>
              <a:rPr lang="en-US" sz="5000" dirty="0"/>
              <a:t>Quality improvement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B240DA-7495-2343-96E2-1A9E577EBB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3713" y="1577495"/>
            <a:ext cx="6073829" cy="1397933"/>
          </a:xfrm>
        </p:spPr>
        <p:txBody>
          <a:bodyPr>
            <a:noAutofit/>
          </a:bodyPr>
          <a:lstStyle/>
          <a:p>
            <a:r>
              <a:rPr lang="en-US" sz="3500" dirty="0"/>
              <a:t>OSAP Recipient meeting</a:t>
            </a:r>
          </a:p>
          <a:p>
            <a:r>
              <a:rPr lang="en-US" sz="3500" dirty="0"/>
              <a:t>August 20, 2019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36B97B-32CE-0D42-9DAA-513CDD2931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42916" y="3462073"/>
            <a:ext cx="2368550" cy="237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41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2E1C23-5DDE-4448-B1FB-785EBA481726}"/>
              </a:ext>
            </a:extLst>
          </p:cNvPr>
          <p:cNvSpPr>
            <a:spLocks noGrp="1"/>
          </p:cNvSpPr>
          <p:nvPr>
            <p:ph type="title" orient="vert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SCALE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ECA7BD-F508-554E-96C8-47A64431AF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 rot="16200000">
            <a:off x="2134228" y="102228"/>
            <a:ext cx="4647428" cy="7920688"/>
          </a:xfrm>
        </p:spPr>
        <p:txBody>
          <a:bodyPr>
            <a:noAutofit/>
          </a:bodyPr>
          <a:lstStyle/>
          <a:p>
            <a:r>
              <a:rPr lang="en-US" sz="3000" dirty="0"/>
              <a:t>…How far is our reach? </a:t>
            </a:r>
          </a:p>
          <a:p>
            <a:r>
              <a:rPr lang="en-US" sz="3000" dirty="0"/>
              <a:t>…Is our target population being impacted by our efforts?</a:t>
            </a:r>
          </a:p>
          <a:p>
            <a:r>
              <a:rPr lang="en-US" sz="3000" dirty="0"/>
              <a:t>…Does our strategy reach enough of our target population to change a community level measure?</a:t>
            </a:r>
          </a:p>
          <a:p>
            <a:r>
              <a:rPr lang="en-US" sz="3000" dirty="0"/>
              <a:t>…Do we have enough partners at the table and engaged in our efforts?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EE791D-AC43-E947-BA1F-FA56AA6A85D7}"/>
              </a:ext>
            </a:extLst>
          </p:cNvPr>
          <p:cNvSpPr txBox="1"/>
          <p:nvPr/>
        </p:nvSpPr>
        <p:spPr>
          <a:xfrm>
            <a:off x="343424" y="675726"/>
            <a:ext cx="568931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>
                <a:solidFill>
                  <a:schemeClr val="accent1"/>
                </a:solidFill>
              </a:rPr>
              <a:t>KEY TERMS - SCALE</a:t>
            </a:r>
          </a:p>
        </p:txBody>
      </p:sp>
    </p:spTree>
    <p:extLst>
      <p:ext uri="{BB962C8B-B14F-4D97-AF65-F5344CB8AC3E}">
        <p14:creationId xmlns:p14="http://schemas.microsoft.com/office/powerpoint/2010/main" val="4078961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928117C-9446-4E7F-AE62-95E0F6DB5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4D30AFB-4D71-48B0-AA00-28EE92363A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6A0B76F-8010-4C62-B4B6-C5FC438C0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FC936C0-4624-438D-BDD0-6B296BD64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17586EA-60FD-42F2-88A3-EA438310DB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2CC9D39-BB06-4AD7-A8E2-764CAEC2A7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icture containing object&#10;&#10;Description automatically generated">
            <a:extLst>
              <a:ext uri="{FF2B5EF4-FFF2-40B4-BE49-F238E27FC236}">
                <a16:creationId xmlns:a16="http://schemas.microsoft.com/office/drawing/2014/main" id="{419BD4DF-C890-004F-B5BE-0F0E5B2D7C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674" r="-2" b="4181"/>
          <a:stretch/>
        </p:blipFill>
        <p:spPr>
          <a:xfrm>
            <a:off x="446533" y="723899"/>
            <a:ext cx="6202841" cy="5666666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C685FEC3-AC4E-4604-AAE1-BC317B834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6079" y="723899"/>
            <a:ext cx="5009388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A27EFFA-3185-C541-99A3-A1254CD91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7553" y="786213"/>
            <a:ext cx="4115917" cy="96699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 dirty="0">
                <a:solidFill>
                  <a:srgbClr val="FFFFFF"/>
                </a:solidFill>
              </a:rPr>
              <a:t>FRAMEWORK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2C8672C-C7ED-40AB-AF9B-4586C5F37F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3C01033-7A56-41B6-A23C-4A02E582F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36C8E7B-AE2C-4791-9998-2739EC7BA7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D2DE5BD-D6FF-4F7E-98D5-69A51C916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1455867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DB691D59-8F51-4DD8-AD41-D568D29B08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04AEF18-0627-48F3-9B3D-F7E8F050B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EAEE08A-C572-438F-9753-B0D527A51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93F09C6-4F57-4B05-9592-E253D8BC62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879A26B8-6C4E-452B-ADD3-ED324A7AB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A5F69C-9866-6B40-BAE4-ACE6E44D3F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139657" y="570994"/>
            <a:ext cx="5851089" cy="150508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000" dirty="0">
                <a:solidFill>
                  <a:schemeClr val="accent1"/>
                </a:solidFill>
              </a:rPr>
              <a:t>FRAMEWORK – PLAN DO STUDY ACT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03E4FEE-2E6A-44AB-B6BA-C1AD0CD6D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560581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817EB59-13B3-43DA-9B91-A7CC174A6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44318" y="457200"/>
            <a:ext cx="5600007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Rectangle 25">
            <a:extLst>
              <a:ext uri="{FF2B5EF4-FFF2-40B4-BE49-F238E27FC236}">
                <a16:creationId xmlns:a16="http://schemas.microsoft.com/office/drawing/2014/main" id="{9B4167E1-E2B0-4192-8DA2-6967DDFF87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14407"/>
            <a:ext cx="5609967" cy="561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Picture 6" descr="A picture containing object&#10;&#10;Description automatically generated">
            <a:extLst>
              <a:ext uri="{FF2B5EF4-FFF2-40B4-BE49-F238E27FC236}">
                <a16:creationId xmlns:a16="http://schemas.microsoft.com/office/drawing/2014/main" id="{68E242DF-06A2-2F4C-825D-08A111EE7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316" y="1086266"/>
            <a:ext cx="4606088" cy="4668054"/>
          </a:xfrm>
          <a:prstGeom prst="rect">
            <a:avLst/>
          </a:prstGeom>
        </p:spPr>
      </p:pic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19B2CB-4410-A844-96BF-6179808DC0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515987" y="2254102"/>
            <a:ext cx="4947221" cy="365034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500" dirty="0">
                <a:solidFill>
                  <a:schemeClr val="accent1"/>
                </a:solidFill>
              </a:rPr>
              <a:t>WHAT ARE WE TRYING TO ACCOMPLISH?</a:t>
            </a:r>
          </a:p>
          <a:p>
            <a:r>
              <a:rPr lang="en-US" sz="2500" dirty="0">
                <a:solidFill>
                  <a:schemeClr val="accent1"/>
                </a:solidFill>
              </a:rPr>
              <a:t>HOW WILL WE KNOW THAT A CHANGE IS AN IMPROVEMENT?</a:t>
            </a:r>
          </a:p>
          <a:p>
            <a:r>
              <a:rPr lang="en-US" sz="2500" dirty="0">
                <a:solidFill>
                  <a:schemeClr val="accent1"/>
                </a:solidFill>
              </a:rPr>
              <a:t>WHAT CHANGES CAN WE MAKE THAT WILL RESULT IN AN IMPROVEMENT?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341182-9D29-D14E-BCBC-DA9627115522}"/>
              </a:ext>
            </a:extLst>
          </p:cNvPr>
          <p:cNvSpPr txBox="1"/>
          <p:nvPr/>
        </p:nvSpPr>
        <p:spPr>
          <a:xfrm>
            <a:off x="321815" y="6356814"/>
            <a:ext cx="585108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accent1"/>
                </a:solidFill>
              </a:rPr>
              <a:t>Source: National Access and Retention Network for Addiction Treatment</a:t>
            </a:r>
          </a:p>
        </p:txBody>
      </p:sp>
    </p:spTree>
    <p:extLst>
      <p:ext uri="{BB962C8B-B14F-4D97-AF65-F5344CB8AC3E}">
        <p14:creationId xmlns:p14="http://schemas.microsoft.com/office/powerpoint/2010/main" val="548438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6B6AD6C-5FF9-FD46-B445-F846EC518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PLAN</a:t>
            </a:r>
          </a:p>
        </p:txBody>
      </p:sp>
      <p:sp>
        <p:nvSpPr>
          <p:cNvPr id="5" name="Vertical Text Placeholder 4">
            <a:extLst>
              <a:ext uri="{FF2B5EF4-FFF2-40B4-BE49-F238E27FC236}">
                <a16:creationId xmlns:a16="http://schemas.microsoft.com/office/drawing/2014/main" id="{08D8806B-E73C-4742-98A8-CE5EAA763E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 rot="16200000">
            <a:off x="4224131" y="-1759227"/>
            <a:ext cx="3717236" cy="11370365"/>
          </a:xfrm>
        </p:spPr>
        <p:txBody>
          <a:bodyPr>
            <a:normAutofit/>
          </a:bodyPr>
          <a:lstStyle/>
          <a:p>
            <a:r>
              <a:rPr lang="en-US" sz="5000" dirty="0">
                <a:solidFill>
                  <a:schemeClr val="accent1"/>
                </a:solidFill>
              </a:rPr>
              <a:t>Identify an objective</a:t>
            </a:r>
          </a:p>
          <a:p>
            <a:r>
              <a:rPr lang="en-US" sz="5000" dirty="0">
                <a:solidFill>
                  <a:schemeClr val="accent1"/>
                </a:solidFill>
              </a:rPr>
              <a:t>Ask questions and make predictions (why)</a:t>
            </a:r>
          </a:p>
          <a:p>
            <a:r>
              <a:rPr lang="en-US" sz="5000" dirty="0">
                <a:solidFill>
                  <a:schemeClr val="accent1"/>
                </a:solidFill>
              </a:rPr>
              <a:t>Plan to carry out the cycle (who, what, where, when)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2D750E-8449-D24D-AEDA-5B3154FCF9B6}"/>
              </a:ext>
            </a:extLst>
          </p:cNvPr>
          <p:cNvSpPr txBox="1"/>
          <p:nvPr/>
        </p:nvSpPr>
        <p:spPr>
          <a:xfrm>
            <a:off x="397566" y="6376692"/>
            <a:ext cx="585108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accent1"/>
                </a:solidFill>
              </a:rPr>
              <a:t>Source: National Access and Retention Network for Addiction Treatment</a:t>
            </a:r>
          </a:p>
        </p:txBody>
      </p:sp>
      <p:pic>
        <p:nvPicPr>
          <p:cNvPr id="7" name="Picture 6" descr="A picture containing object&#10;&#10;Description automatically generated">
            <a:extLst>
              <a:ext uri="{FF2B5EF4-FFF2-40B4-BE49-F238E27FC236}">
                <a16:creationId xmlns:a16="http://schemas.microsoft.com/office/drawing/2014/main" id="{661C0450-B2FF-AD41-A97C-C00F0CCE06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43712" y="645825"/>
            <a:ext cx="2083208" cy="2111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318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6B6AD6C-5FF9-FD46-B445-F846EC518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do</a:t>
            </a:r>
          </a:p>
        </p:txBody>
      </p:sp>
      <p:sp>
        <p:nvSpPr>
          <p:cNvPr id="5" name="Vertical Text Placeholder 4">
            <a:extLst>
              <a:ext uri="{FF2B5EF4-FFF2-40B4-BE49-F238E27FC236}">
                <a16:creationId xmlns:a16="http://schemas.microsoft.com/office/drawing/2014/main" id="{08D8806B-E73C-4742-98A8-CE5EAA763E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 rot="16200000">
            <a:off x="4224131" y="-1759227"/>
            <a:ext cx="3717236" cy="11370365"/>
          </a:xfrm>
        </p:spPr>
        <p:txBody>
          <a:bodyPr>
            <a:normAutofit/>
          </a:bodyPr>
          <a:lstStyle/>
          <a:p>
            <a:r>
              <a:rPr lang="en-US" sz="5000" dirty="0">
                <a:solidFill>
                  <a:schemeClr val="accent1"/>
                </a:solidFill>
              </a:rPr>
              <a:t>Carry out the plan</a:t>
            </a:r>
          </a:p>
          <a:p>
            <a:r>
              <a:rPr lang="en-US" sz="5000" dirty="0">
                <a:solidFill>
                  <a:schemeClr val="accent1"/>
                </a:solidFill>
              </a:rPr>
              <a:t>Document observations, accomplishments and barriers</a:t>
            </a:r>
          </a:p>
          <a:p>
            <a:r>
              <a:rPr lang="en-US" sz="5000" dirty="0">
                <a:solidFill>
                  <a:schemeClr val="accent1"/>
                </a:solidFill>
              </a:rPr>
              <a:t>Begin analyzing the data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2D750E-8449-D24D-AEDA-5B3154FCF9B6}"/>
              </a:ext>
            </a:extLst>
          </p:cNvPr>
          <p:cNvSpPr txBox="1"/>
          <p:nvPr/>
        </p:nvSpPr>
        <p:spPr>
          <a:xfrm>
            <a:off x="397566" y="6376692"/>
            <a:ext cx="585108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accent1"/>
                </a:solidFill>
              </a:rPr>
              <a:t>Source: National Access and Retention Network for Addiction Treatment</a:t>
            </a:r>
          </a:p>
        </p:txBody>
      </p:sp>
      <p:pic>
        <p:nvPicPr>
          <p:cNvPr id="7" name="Picture 6" descr="A picture containing object&#10;&#10;Description automatically generated">
            <a:extLst>
              <a:ext uri="{FF2B5EF4-FFF2-40B4-BE49-F238E27FC236}">
                <a16:creationId xmlns:a16="http://schemas.microsoft.com/office/drawing/2014/main" id="{94327CD2-AC01-6C46-9DD2-FF3CBFA585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43712" y="645825"/>
            <a:ext cx="2083208" cy="2111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311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6B6AD6C-5FF9-FD46-B445-F846EC518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study</a:t>
            </a:r>
          </a:p>
        </p:txBody>
      </p:sp>
      <p:sp>
        <p:nvSpPr>
          <p:cNvPr id="5" name="Vertical Text Placeholder 4">
            <a:extLst>
              <a:ext uri="{FF2B5EF4-FFF2-40B4-BE49-F238E27FC236}">
                <a16:creationId xmlns:a16="http://schemas.microsoft.com/office/drawing/2014/main" id="{08D8806B-E73C-4742-98A8-CE5EAA763E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 rot="16200000">
            <a:off x="4224131" y="-1759227"/>
            <a:ext cx="3717236" cy="11370365"/>
          </a:xfrm>
        </p:spPr>
        <p:txBody>
          <a:bodyPr>
            <a:normAutofit/>
          </a:bodyPr>
          <a:lstStyle/>
          <a:p>
            <a:r>
              <a:rPr lang="en-US" sz="5000" dirty="0">
                <a:solidFill>
                  <a:schemeClr val="accent1"/>
                </a:solidFill>
              </a:rPr>
              <a:t>Complete the analysis of the data</a:t>
            </a:r>
          </a:p>
          <a:p>
            <a:r>
              <a:rPr lang="en-US" sz="5000" dirty="0">
                <a:solidFill>
                  <a:schemeClr val="accent1"/>
                </a:solidFill>
              </a:rPr>
              <a:t>Compare data to predictions</a:t>
            </a:r>
          </a:p>
          <a:p>
            <a:r>
              <a:rPr lang="en-US" sz="5000" dirty="0">
                <a:solidFill>
                  <a:schemeClr val="accent1"/>
                </a:solidFill>
              </a:rPr>
              <a:t>Summarize what was learned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2D750E-8449-D24D-AEDA-5B3154FCF9B6}"/>
              </a:ext>
            </a:extLst>
          </p:cNvPr>
          <p:cNvSpPr txBox="1"/>
          <p:nvPr/>
        </p:nvSpPr>
        <p:spPr>
          <a:xfrm>
            <a:off x="397566" y="6376692"/>
            <a:ext cx="585108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accent1"/>
                </a:solidFill>
              </a:rPr>
              <a:t>Source: National Access and Retention Network for Addiction Treatment</a:t>
            </a:r>
          </a:p>
        </p:txBody>
      </p:sp>
      <p:pic>
        <p:nvPicPr>
          <p:cNvPr id="7" name="Picture 6" descr="A picture containing object&#10;&#10;Description automatically generated">
            <a:extLst>
              <a:ext uri="{FF2B5EF4-FFF2-40B4-BE49-F238E27FC236}">
                <a16:creationId xmlns:a16="http://schemas.microsoft.com/office/drawing/2014/main" id="{6D0DF9B2-2B4B-CC4D-886F-A5D97F7ADF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43712" y="645825"/>
            <a:ext cx="2083208" cy="2111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459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6B6AD6C-5FF9-FD46-B445-F846EC518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act</a:t>
            </a:r>
          </a:p>
        </p:txBody>
      </p:sp>
      <p:sp>
        <p:nvSpPr>
          <p:cNvPr id="5" name="Vertical Text Placeholder 4">
            <a:extLst>
              <a:ext uri="{FF2B5EF4-FFF2-40B4-BE49-F238E27FC236}">
                <a16:creationId xmlns:a16="http://schemas.microsoft.com/office/drawing/2014/main" id="{08D8806B-E73C-4742-98A8-CE5EAA763E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 rot="16200000">
            <a:off x="4684012" y="-1459804"/>
            <a:ext cx="2823976" cy="11370365"/>
          </a:xfrm>
        </p:spPr>
        <p:txBody>
          <a:bodyPr>
            <a:normAutofit/>
          </a:bodyPr>
          <a:lstStyle/>
          <a:p>
            <a:r>
              <a:rPr lang="en-US" sz="5000" dirty="0">
                <a:solidFill>
                  <a:schemeClr val="accent1"/>
                </a:solidFill>
              </a:rPr>
              <a:t>What changes will be made to the next cycle in order to be more successful?</a:t>
            </a:r>
          </a:p>
          <a:p>
            <a:r>
              <a:rPr lang="en-US" sz="5000" dirty="0">
                <a:solidFill>
                  <a:schemeClr val="accent1"/>
                </a:solidFill>
              </a:rPr>
              <a:t>What will we abandon/adapt/adopt?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2D750E-8449-D24D-AEDA-5B3154FCF9B6}"/>
              </a:ext>
            </a:extLst>
          </p:cNvPr>
          <p:cNvSpPr txBox="1"/>
          <p:nvPr/>
        </p:nvSpPr>
        <p:spPr>
          <a:xfrm>
            <a:off x="397566" y="6376692"/>
            <a:ext cx="585108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accent1"/>
                </a:solidFill>
              </a:rPr>
              <a:t>Source: National Access and Retention Network for Addiction Treatment</a:t>
            </a:r>
          </a:p>
        </p:txBody>
      </p:sp>
      <p:pic>
        <p:nvPicPr>
          <p:cNvPr id="7" name="Picture 6" descr="A picture containing object&#10;&#10;Description automatically generated">
            <a:extLst>
              <a:ext uri="{FF2B5EF4-FFF2-40B4-BE49-F238E27FC236}">
                <a16:creationId xmlns:a16="http://schemas.microsoft.com/office/drawing/2014/main" id="{16B51ED8-FB9D-9044-A725-38F443AD4C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43712" y="645825"/>
            <a:ext cx="2083208" cy="2111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1830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2928117C-9446-4E7F-AE62-95E0F6DB5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4D30AFB-4D71-48B0-AA00-28EE92363A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6A0B76F-8010-4C62-B4B6-C5FC438C0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FC936C0-4624-438D-BDD0-6B296BD64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5535DAA1-B7FB-41AB-BA45-ECFC99D827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D225CEC-19E5-40D0-B1CE-4E884C9C1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EF873D1-568B-4D8E-AF50-0382A7114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E51D150-D0BE-47A3-AA5B-3F71488E55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3EC344B-E4D2-4F05-86FF-A2109058C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4199467"/>
            <a:ext cx="11296733" cy="21910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FDA620-DB19-1E43-8C72-1D80F47CFBFA}"/>
              </a:ext>
            </a:extLst>
          </p:cNvPr>
          <p:cNvSpPr txBox="1"/>
          <p:nvPr/>
        </p:nvSpPr>
        <p:spPr>
          <a:xfrm>
            <a:off x="482600" y="4879198"/>
            <a:ext cx="10993549" cy="14750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5000" cap="all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REPEAT CYCLE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AD905EC-15B4-2B48-BBDD-E29006D1D3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364" r="-1" b="8735"/>
          <a:stretch/>
        </p:blipFill>
        <p:spPr>
          <a:xfrm>
            <a:off x="446532" y="599725"/>
            <a:ext cx="11292143" cy="3557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455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22">
            <a:extLst>
              <a:ext uri="{FF2B5EF4-FFF2-40B4-BE49-F238E27FC236}">
                <a16:creationId xmlns:a16="http://schemas.microsoft.com/office/drawing/2014/main" id="{DB691D59-8F51-4DD8-AD41-D568D29B08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204AEF18-0627-48F3-9B3D-F7E8F050B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CEAEE08A-C572-438F-9753-B0D527A51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DB93146F-62ED-4C59-844C-0935D0FB50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874F32-B3C9-6F4A-B89F-09BA326E7CD9}"/>
              </a:ext>
            </a:extLst>
          </p:cNvPr>
          <p:cNvSpPr txBox="1"/>
          <p:nvPr/>
        </p:nvSpPr>
        <p:spPr>
          <a:xfrm>
            <a:off x="579866" y="5313707"/>
            <a:ext cx="10993549" cy="10668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5000" cap="all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TRACKING PLAN DO STUDY ACT</a:t>
            </a:r>
          </a:p>
        </p:txBody>
      </p:sp>
      <p:sp useBgFill="1">
        <p:nvSpPr>
          <p:cNvPr id="131" name="Rectangle 130">
            <a:extLst>
              <a:ext uri="{FF2B5EF4-FFF2-40B4-BE49-F238E27FC236}">
                <a16:creationId xmlns:a16="http://schemas.microsoft.com/office/drawing/2014/main" id="{B1A515B1-A9B3-49B0-AE0D-D038D42C2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23900"/>
            <a:ext cx="12192000" cy="37081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25D81BF5-3436-3D43-828A-0AD697C83F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088039"/>
              </p:ext>
            </p:extLst>
          </p:nvPr>
        </p:nvGraphicFramePr>
        <p:xfrm>
          <a:off x="443883" y="727458"/>
          <a:ext cx="11265770" cy="350334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02746">
                  <a:extLst>
                    <a:ext uri="{9D8B030D-6E8A-4147-A177-3AD203B41FA5}">
                      <a16:colId xmlns:a16="http://schemas.microsoft.com/office/drawing/2014/main" val="3555244363"/>
                    </a:ext>
                  </a:extLst>
                </a:gridCol>
                <a:gridCol w="969345">
                  <a:extLst>
                    <a:ext uri="{9D8B030D-6E8A-4147-A177-3AD203B41FA5}">
                      <a16:colId xmlns:a16="http://schemas.microsoft.com/office/drawing/2014/main" val="1847431143"/>
                    </a:ext>
                  </a:extLst>
                </a:gridCol>
                <a:gridCol w="1147826">
                  <a:extLst>
                    <a:ext uri="{9D8B030D-6E8A-4147-A177-3AD203B41FA5}">
                      <a16:colId xmlns:a16="http://schemas.microsoft.com/office/drawing/2014/main" val="4172615098"/>
                    </a:ext>
                  </a:extLst>
                </a:gridCol>
                <a:gridCol w="1629097">
                  <a:extLst>
                    <a:ext uri="{9D8B030D-6E8A-4147-A177-3AD203B41FA5}">
                      <a16:colId xmlns:a16="http://schemas.microsoft.com/office/drawing/2014/main" val="1561437548"/>
                    </a:ext>
                  </a:extLst>
                </a:gridCol>
                <a:gridCol w="1811142">
                  <a:extLst>
                    <a:ext uri="{9D8B030D-6E8A-4147-A177-3AD203B41FA5}">
                      <a16:colId xmlns:a16="http://schemas.microsoft.com/office/drawing/2014/main" val="1476403403"/>
                    </a:ext>
                  </a:extLst>
                </a:gridCol>
                <a:gridCol w="1823697">
                  <a:extLst>
                    <a:ext uri="{9D8B030D-6E8A-4147-A177-3AD203B41FA5}">
                      <a16:colId xmlns:a16="http://schemas.microsoft.com/office/drawing/2014/main" val="1534522387"/>
                    </a:ext>
                  </a:extLst>
                </a:gridCol>
                <a:gridCol w="1009722">
                  <a:extLst>
                    <a:ext uri="{9D8B030D-6E8A-4147-A177-3AD203B41FA5}">
                      <a16:colId xmlns:a16="http://schemas.microsoft.com/office/drawing/2014/main" val="674507834"/>
                    </a:ext>
                  </a:extLst>
                </a:gridCol>
                <a:gridCol w="896728">
                  <a:extLst>
                    <a:ext uri="{9D8B030D-6E8A-4147-A177-3AD203B41FA5}">
                      <a16:colId xmlns:a16="http://schemas.microsoft.com/office/drawing/2014/main" val="2060039432"/>
                    </a:ext>
                  </a:extLst>
                </a:gridCol>
                <a:gridCol w="1275467">
                  <a:extLst>
                    <a:ext uri="{9D8B030D-6E8A-4147-A177-3AD203B41FA5}">
                      <a16:colId xmlns:a16="http://schemas.microsoft.com/office/drawing/2014/main" val="590911513"/>
                    </a:ext>
                  </a:extLst>
                </a:gridCol>
              </a:tblGrid>
              <a:tr h="7131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41" marR="6641" marT="6641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Plan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6641" marR="6641" marT="6641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Do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6641" marR="6641" marT="6641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Study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6641" marR="6641" marT="6641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Act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6641" marR="6641" marT="6641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874711"/>
                  </a:ext>
                </a:extLst>
              </a:tr>
              <a:tr h="22475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PDSA Cycle #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41" marR="6641" marT="6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What change will you test?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41" marR="6641" marT="6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What questions are you trying to answer?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41" marR="6641" marT="6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>
                          <a:effectLst/>
                        </a:rPr>
                        <a:t>What do you predict will happen (1 per question)? Predict  Time &amp; Accuracy Score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41" marR="6641" marT="6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>
                          <a:effectLst/>
                        </a:rPr>
                        <a:t>What did you discover while testing? What did you note that was expected/unexpected?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41" marR="6641" marT="6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Go back to your measures and questions in your plan. What are the results of your test for each?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41" marR="6641" marT="6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What did you learn in this test cycle?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41" marR="6641" marT="6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Adapt (how?), Adopt, Abandon?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41" marR="6641" marT="6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Was anything uncovered that could be an alternative change to test?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41" marR="6641" marT="6641" marB="0" anchor="ctr"/>
                </a:tc>
                <a:extLst>
                  <a:ext uri="{0D108BD9-81ED-4DB2-BD59-A6C34878D82A}">
                    <a16:rowId xmlns:a16="http://schemas.microsoft.com/office/drawing/2014/main" val="2431392031"/>
                  </a:ext>
                </a:extLst>
              </a:tr>
              <a:tr h="5426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41" marR="6641" marT="6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41" marR="6641" marT="6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41" marR="6641" marT="6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41" marR="6641" marT="6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41" marR="6641" marT="6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41" marR="6641" marT="6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41" marR="6641" marT="6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41" marR="6641" marT="6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41" marR="6641" marT="6641" marB="0" anchor="ctr"/>
                </a:tc>
                <a:extLst>
                  <a:ext uri="{0D108BD9-81ED-4DB2-BD59-A6C34878D82A}">
                    <a16:rowId xmlns:a16="http://schemas.microsoft.com/office/drawing/2014/main" val="1115513643"/>
                  </a:ext>
                </a:extLst>
              </a:tr>
            </a:tbl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834949C-F84F-7C43-9EE9-7999AC7BBFC6}"/>
              </a:ext>
            </a:extLst>
          </p:cNvPr>
          <p:cNvCxnSpPr>
            <a:cxnSpLocks/>
          </p:cNvCxnSpPr>
          <p:nvPr/>
        </p:nvCxnSpPr>
        <p:spPr>
          <a:xfrm>
            <a:off x="1132114" y="1436914"/>
            <a:ext cx="0" cy="224971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6773C75-7EA6-4244-8FC8-328CE690C08E}"/>
              </a:ext>
            </a:extLst>
          </p:cNvPr>
          <p:cNvCxnSpPr>
            <a:cxnSpLocks/>
          </p:cNvCxnSpPr>
          <p:nvPr/>
        </p:nvCxnSpPr>
        <p:spPr>
          <a:xfrm>
            <a:off x="4913085" y="1458687"/>
            <a:ext cx="0" cy="224971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0675938-4A67-DC48-B4D5-D53783A42E07}"/>
              </a:ext>
            </a:extLst>
          </p:cNvPr>
          <p:cNvCxnSpPr>
            <a:cxnSpLocks/>
          </p:cNvCxnSpPr>
          <p:nvPr/>
        </p:nvCxnSpPr>
        <p:spPr>
          <a:xfrm>
            <a:off x="6698343" y="1458687"/>
            <a:ext cx="0" cy="224971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0A205CE-C6BE-954A-B25C-15165D335904}"/>
              </a:ext>
            </a:extLst>
          </p:cNvPr>
          <p:cNvCxnSpPr>
            <a:cxnSpLocks/>
          </p:cNvCxnSpPr>
          <p:nvPr/>
        </p:nvCxnSpPr>
        <p:spPr>
          <a:xfrm>
            <a:off x="9528628" y="1458687"/>
            <a:ext cx="0" cy="224971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264ECD4-8A0D-D149-838A-C9150E5AAC0C}"/>
              </a:ext>
            </a:extLst>
          </p:cNvPr>
          <p:cNvCxnSpPr>
            <a:cxnSpLocks/>
          </p:cNvCxnSpPr>
          <p:nvPr/>
        </p:nvCxnSpPr>
        <p:spPr>
          <a:xfrm flipH="1">
            <a:off x="443883" y="3715660"/>
            <a:ext cx="1126551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4D7F991-6A11-E543-8EE9-AF3A42BD0636}"/>
              </a:ext>
            </a:extLst>
          </p:cNvPr>
          <p:cNvCxnSpPr>
            <a:cxnSpLocks/>
          </p:cNvCxnSpPr>
          <p:nvPr/>
        </p:nvCxnSpPr>
        <p:spPr>
          <a:xfrm flipH="1">
            <a:off x="443883" y="1415145"/>
            <a:ext cx="1126551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D695B76-507C-4F4E-84BE-D3D19CC218B3}"/>
              </a:ext>
            </a:extLst>
          </p:cNvPr>
          <p:cNvCxnSpPr>
            <a:cxnSpLocks/>
          </p:cNvCxnSpPr>
          <p:nvPr/>
        </p:nvCxnSpPr>
        <p:spPr>
          <a:xfrm>
            <a:off x="443883" y="1436914"/>
            <a:ext cx="0" cy="224971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2E471DA-9658-6140-B53A-BAF8D668C438}"/>
              </a:ext>
            </a:extLst>
          </p:cNvPr>
          <p:cNvCxnSpPr>
            <a:cxnSpLocks/>
          </p:cNvCxnSpPr>
          <p:nvPr/>
        </p:nvCxnSpPr>
        <p:spPr>
          <a:xfrm>
            <a:off x="11716657" y="1458687"/>
            <a:ext cx="0" cy="224971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8665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DBD4729-DBDF-40A6-9BA4-E4C97EF6D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5125130-F4AB-465E-8AE2-E583FCAAB2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0BA65A2-0302-4468-ADA7-9EC3F9593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F8F80BB-E8B6-43B3-9462-B4D497D280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42C8AD6-8796-482B-ACC1-6D686B08E7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457201"/>
            <a:ext cx="1240822" cy="585973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879304-E174-1F49-A305-F5AF22E3FD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7885" y="1131859"/>
            <a:ext cx="8674114" cy="4503866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B6B3BF72-6DFA-42DA-A667-9E3A1BCFF7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5059" y="457202"/>
            <a:ext cx="9970407" cy="5856457"/>
          </a:xfrm>
          <a:prstGeom prst="rect">
            <a:avLst/>
          </a:prstGeom>
          <a:noFill/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310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B691D59-8F51-4DD8-AD41-D568D29B08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04AEF18-0627-48F3-9B3D-F7E8F050B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EAEE08A-C572-438F-9753-B0D527A51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B93146F-62ED-4C59-844C-0935D0FB50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83F11E-ECB3-4046-A121-A45C6FF631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B28B346-1639-4F05-9EBC-808A9DC665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6079" y="723899"/>
            <a:ext cx="5009388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B0A91A-7F4D-C640-A356-414CA95F754A}"/>
              </a:ext>
            </a:extLst>
          </p:cNvPr>
          <p:cNvSpPr txBox="1"/>
          <p:nvPr/>
        </p:nvSpPr>
        <p:spPr>
          <a:xfrm>
            <a:off x="6898581" y="1654341"/>
            <a:ext cx="4115917" cy="30838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endParaRPr lang="en-US" sz="3500" cap="all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3500" cap="all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Quality improvement presentation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CF77191-9839-40D9-B04E-85DF01BB02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052796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F007B11-F4C3-4A9E-AAA8-D52C8C1AD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1306" y="457200"/>
            <a:ext cx="3052798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71D0F6C-C993-4E97-A103-9448E35FE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6079" y="453643"/>
            <a:ext cx="5009388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74A585-CB89-794B-8ADE-CA0EA1A06207}"/>
              </a:ext>
            </a:extLst>
          </p:cNvPr>
          <p:cNvSpPr txBox="1"/>
          <p:nvPr/>
        </p:nvSpPr>
        <p:spPr>
          <a:xfrm>
            <a:off x="510553" y="818020"/>
            <a:ext cx="6161505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500" dirty="0">
              <a:solidFill>
                <a:schemeClr val="accent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500" dirty="0">
              <a:solidFill>
                <a:schemeClr val="accent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500" dirty="0">
                <a:solidFill>
                  <a:schemeClr val="accent1"/>
                </a:solidFill>
              </a:rPr>
              <a:t>Context</a:t>
            </a:r>
          </a:p>
          <a:p>
            <a:pPr marL="457200" indent="-457200">
              <a:buFont typeface="+mj-lt"/>
              <a:buAutoNum type="arabicPeriod"/>
            </a:pPr>
            <a:endParaRPr lang="en-US" sz="2500" dirty="0">
              <a:solidFill>
                <a:schemeClr val="accent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500" dirty="0">
                <a:solidFill>
                  <a:schemeClr val="accent1"/>
                </a:solidFill>
              </a:rPr>
              <a:t>Definition</a:t>
            </a:r>
          </a:p>
          <a:p>
            <a:pPr marL="457200" indent="-457200">
              <a:buFont typeface="+mj-lt"/>
              <a:buAutoNum type="arabicPeriod"/>
            </a:pPr>
            <a:endParaRPr lang="en-US" sz="2500" dirty="0">
              <a:solidFill>
                <a:schemeClr val="accent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500" dirty="0">
                <a:solidFill>
                  <a:schemeClr val="accent1"/>
                </a:solidFill>
              </a:rPr>
              <a:t>Key terms</a:t>
            </a:r>
          </a:p>
          <a:p>
            <a:pPr marL="457200" indent="-457200">
              <a:buFont typeface="+mj-lt"/>
              <a:buAutoNum type="arabicPeriod"/>
            </a:pPr>
            <a:endParaRPr lang="en-US" sz="2500" dirty="0">
              <a:solidFill>
                <a:schemeClr val="accent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500" dirty="0">
                <a:solidFill>
                  <a:schemeClr val="accent1"/>
                </a:solidFill>
              </a:rPr>
              <a:t>Framework</a:t>
            </a:r>
          </a:p>
          <a:p>
            <a:pPr marL="457200" indent="-457200">
              <a:buFont typeface="+mj-lt"/>
              <a:buAutoNum type="arabicPeriod"/>
            </a:pPr>
            <a:endParaRPr lang="en-US" sz="2500" dirty="0">
              <a:solidFill>
                <a:schemeClr val="accent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500" dirty="0">
                <a:solidFill>
                  <a:schemeClr val="accent1"/>
                </a:solidFill>
              </a:rPr>
              <a:t>Next steps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109EF7-9358-494E-8C67-9E9DC389C7A5}"/>
              </a:ext>
            </a:extLst>
          </p:cNvPr>
          <p:cNvSpPr txBox="1"/>
          <p:nvPr/>
        </p:nvSpPr>
        <p:spPr>
          <a:xfrm>
            <a:off x="6798810" y="818020"/>
            <a:ext cx="229267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cap="all" dirty="0">
                <a:solidFill>
                  <a:srgbClr val="FFFFFF"/>
                </a:solidFill>
              </a:rPr>
              <a:t>Topics</a:t>
            </a:r>
          </a:p>
        </p:txBody>
      </p:sp>
    </p:spTree>
    <p:extLst>
      <p:ext uri="{BB962C8B-B14F-4D97-AF65-F5344CB8AC3E}">
        <p14:creationId xmlns:p14="http://schemas.microsoft.com/office/powerpoint/2010/main" val="18931863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DBD4729-DBDF-40A6-9BA4-E4C97EF6D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5125130-F4AB-465E-8AE2-E583FCAAB2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0BA65A2-0302-4468-ADA7-9EC3F9593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F8F80BB-E8B6-43B3-9462-B4D497D280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42C8AD6-8796-482B-ACC1-6D686B08E7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457201"/>
            <a:ext cx="1240822" cy="585973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Picture 4" descr="A picture containing outdoor&#10;&#10;Description automatically generated">
            <a:extLst>
              <a:ext uri="{FF2B5EF4-FFF2-40B4-BE49-F238E27FC236}">
                <a16:creationId xmlns:a16="http://schemas.microsoft.com/office/drawing/2014/main" id="{6B2F7DE2-F51B-A548-80AE-9FEBC1569E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4275" y="1097392"/>
            <a:ext cx="7621333" cy="45728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B6B3BF72-6DFA-42DA-A667-9E3A1BCFF7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5059" y="457202"/>
            <a:ext cx="9970407" cy="5856457"/>
          </a:xfrm>
          <a:prstGeom prst="rect">
            <a:avLst/>
          </a:prstGeom>
          <a:noFill/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581BA6A-2609-974A-92CC-F7657D6430CB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 rot="18876303">
            <a:off x="5832313" y="530006"/>
            <a:ext cx="2602795" cy="243577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790DA91-5899-8649-A068-D8FDA3F6B731}"/>
              </a:ext>
            </a:extLst>
          </p:cNvPr>
          <p:cNvSpPr txBox="1"/>
          <p:nvPr/>
        </p:nvSpPr>
        <p:spPr>
          <a:xfrm>
            <a:off x="6207014" y="1187808"/>
            <a:ext cx="166619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chemeClr val="accent1"/>
                </a:solidFill>
              </a:rPr>
              <a:t>Where do we go from here?</a:t>
            </a:r>
          </a:p>
        </p:txBody>
      </p:sp>
    </p:spTree>
    <p:extLst>
      <p:ext uri="{BB962C8B-B14F-4D97-AF65-F5344CB8AC3E}">
        <p14:creationId xmlns:p14="http://schemas.microsoft.com/office/powerpoint/2010/main" val="20512006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>
            <a:extLst>
              <a:ext uri="{FF2B5EF4-FFF2-40B4-BE49-F238E27FC236}">
                <a16:creationId xmlns:a16="http://schemas.microsoft.com/office/drawing/2014/main" id="{DB691D59-8F51-4DD8-AD41-D568D29B08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04AEF18-0627-48F3-9B3D-F7E8F050B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EAEE08A-C572-438F-9753-B0D527A51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993F09C6-4F57-4B05-9592-E253D8BC62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879A26B8-6C4E-452B-ADD3-ED324A7AB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B4167E1-E2B0-4192-8DA2-6967DDFF87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14407"/>
            <a:ext cx="5609967" cy="561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Title 3">
            <a:extLst>
              <a:ext uri="{FF2B5EF4-FFF2-40B4-BE49-F238E27FC236}">
                <a16:creationId xmlns:a16="http://schemas.microsoft.com/office/drawing/2014/main" id="{5B28756E-C1FB-214D-8CA2-53988836C9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46347" y="743803"/>
            <a:ext cx="4968489" cy="10138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000" dirty="0">
                <a:solidFill>
                  <a:srgbClr val="FFFFFF"/>
                </a:solidFill>
              </a:rPr>
              <a:t>Qi WORKSHOP(S) </a:t>
            </a:r>
            <a:br>
              <a:rPr lang="en-US" sz="3000" dirty="0">
                <a:solidFill>
                  <a:srgbClr val="FFFFFF"/>
                </a:solidFill>
              </a:rPr>
            </a:br>
            <a:r>
              <a:rPr lang="en-US" sz="3000" dirty="0">
                <a:solidFill>
                  <a:srgbClr val="FFFFFF"/>
                </a:solidFill>
              </a:rPr>
              <a:t>learning objectives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03E4FEE-2E6A-44AB-B6BA-C1AD0CD6D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560581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0817EB59-13B3-43DA-9B91-A7CC174A6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44318" y="457200"/>
            <a:ext cx="5600007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98D7A28-CA19-A54C-8348-EB4DF7B36C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3749" y="1865915"/>
            <a:ext cx="4947221" cy="4077464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r>
              <a:rPr lang="en-US" sz="2500" dirty="0">
                <a:solidFill>
                  <a:srgbClr val="FFFFFF"/>
                </a:solidFill>
              </a:rPr>
              <a:t>To be able to:</a:t>
            </a:r>
          </a:p>
          <a:p>
            <a:r>
              <a:rPr lang="en-US" sz="2500" dirty="0">
                <a:solidFill>
                  <a:srgbClr val="FFFFFF"/>
                </a:solidFill>
              </a:rPr>
              <a:t>Understand quality improvement basics</a:t>
            </a:r>
          </a:p>
          <a:p>
            <a:r>
              <a:rPr lang="en-US" sz="2500" dirty="0">
                <a:solidFill>
                  <a:srgbClr val="FFFFFF"/>
                </a:solidFill>
              </a:rPr>
              <a:t>Explain Plan Do Study Act to coalition members</a:t>
            </a:r>
          </a:p>
          <a:p>
            <a:r>
              <a:rPr lang="en-US" sz="2500" dirty="0">
                <a:solidFill>
                  <a:srgbClr val="FFFFFF"/>
                </a:solidFill>
              </a:rPr>
              <a:t>Apply Plan Do Study Act to prevention work</a:t>
            </a:r>
          </a:p>
          <a:p>
            <a:r>
              <a:rPr lang="en-US" sz="2500" dirty="0">
                <a:solidFill>
                  <a:srgbClr val="FFFFFF"/>
                </a:solidFill>
              </a:rPr>
              <a:t>Create a Plan Do Study Act plan for one evidenced-based environmental prevention strategy</a:t>
            </a:r>
          </a:p>
        </p:txBody>
      </p:sp>
      <p:pic>
        <p:nvPicPr>
          <p:cNvPr id="12" name="Picture 11" descr="A drawing of a person&#10;&#10;Description automatically generated">
            <a:extLst>
              <a:ext uri="{FF2B5EF4-FFF2-40B4-BE49-F238E27FC236}">
                <a16:creationId xmlns:a16="http://schemas.microsoft.com/office/drawing/2014/main" id="{356F26B0-D1BE-4942-9292-CE6090229D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8084" y="1693492"/>
            <a:ext cx="4952475" cy="348011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B6A9C60-680E-3A44-B698-67167C6AEE25}"/>
              </a:ext>
            </a:extLst>
          </p:cNvPr>
          <p:cNvSpPr txBox="1"/>
          <p:nvPr/>
        </p:nvSpPr>
        <p:spPr>
          <a:xfrm>
            <a:off x="6372088" y="840819"/>
            <a:ext cx="364715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>
                <a:solidFill>
                  <a:schemeClr val="accent2"/>
                </a:solidFill>
              </a:rPr>
              <a:t>NEXT STEPS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C95BA7C-1855-BA43-A32D-A79CB8F1B84D}"/>
              </a:ext>
            </a:extLst>
          </p:cNvPr>
          <p:cNvSpPr txBox="1"/>
          <p:nvPr/>
        </p:nvSpPr>
        <p:spPr>
          <a:xfrm>
            <a:off x="6393354" y="5164508"/>
            <a:ext cx="485742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>
                <a:solidFill>
                  <a:schemeClr val="accent2"/>
                </a:solidFill>
              </a:rPr>
              <a:t>QI WORKSHOPS</a:t>
            </a:r>
          </a:p>
        </p:txBody>
      </p:sp>
    </p:spTree>
    <p:extLst>
      <p:ext uri="{BB962C8B-B14F-4D97-AF65-F5344CB8AC3E}">
        <p14:creationId xmlns:p14="http://schemas.microsoft.com/office/powerpoint/2010/main" val="255312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2928117C-9446-4E7F-AE62-95E0F6DB5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4D30AFB-4D71-48B0-AA00-28EE92363A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6A0B76F-8010-4C62-B4B6-C5FC438C0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FC936C0-4624-438D-BDD0-6B296BD64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52A5E297-FCC0-4CBB-B0F2-AD10B61FAB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F7FBDA2-CA1E-4D12-868A-9193C9AA7B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2873" y="734134"/>
            <a:ext cx="7498616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C94288-0270-7B40-BC20-D0EA73BCD4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579243" y="1419225"/>
            <a:ext cx="6798608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Stay tuned for more training details and information to come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3E10249-5CE7-46B7-BF63-CADFE9DC19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0A0B672-D861-46A7-A5CE-F47D2E89CA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E538C5F-339E-4E2E-9D0C-CB525B78A7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BEA4A019-FFF6-4EC2-9691-648866110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2AC8BE43-00A2-1E49-A023-2D63BF529B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10" r="-1" b="699"/>
          <a:stretch/>
        </p:blipFill>
        <p:spPr>
          <a:xfrm>
            <a:off x="478172" y="723899"/>
            <a:ext cx="3671681" cy="567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2795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436CE63-41D8-1342-9F7E-D84563E4D8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Thank you!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45BCF5-FC72-C24B-80C2-139CF5945725}"/>
              </a:ext>
            </a:extLst>
          </p:cNvPr>
          <p:cNvSpPr txBox="1"/>
          <p:nvPr/>
        </p:nvSpPr>
        <p:spPr>
          <a:xfrm>
            <a:off x="581191" y="5076968"/>
            <a:ext cx="7653057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>
                <a:solidFill>
                  <a:schemeClr val="bg1"/>
                </a:solidFill>
              </a:rPr>
              <a:t>For questions, comments and/or feedback please contact </a:t>
            </a:r>
          </a:p>
          <a:p>
            <a:r>
              <a:rPr lang="en-US" sz="2500" dirty="0">
                <a:solidFill>
                  <a:schemeClr val="bg1"/>
                </a:solidFill>
              </a:rPr>
              <a:t>Andrea Niehaus</a:t>
            </a:r>
          </a:p>
          <a:p>
            <a:r>
              <a:rPr lang="en-US" sz="2500" dirty="0" err="1">
                <a:solidFill>
                  <a:schemeClr val="bg1"/>
                </a:solidFill>
              </a:rPr>
              <a:t>andreaniehaus.nm@gmail.com</a:t>
            </a:r>
            <a:endParaRPr lang="en-US" sz="2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590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drawing of a person&#10;&#10;Description automatically generated">
            <a:extLst>
              <a:ext uri="{FF2B5EF4-FFF2-40B4-BE49-F238E27FC236}">
                <a16:creationId xmlns:a16="http://schemas.microsoft.com/office/drawing/2014/main" id="{CF02C928-035E-4D44-ABFD-BD5463B430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9229" y="1223154"/>
            <a:ext cx="3108240" cy="4163563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CD67800-37AC-4E14-89B0-F79DCB3FB8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165600" y="1573887"/>
            <a:ext cx="0" cy="3710227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picture containing clipart&#10;&#10;Description automatically generated">
            <a:extLst>
              <a:ext uri="{FF2B5EF4-FFF2-40B4-BE49-F238E27FC236}">
                <a16:creationId xmlns:a16="http://schemas.microsoft.com/office/drawing/2014/main" id="{CF75A770-6441-D846-9192-C81D1797FF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0676" y="2456951"/>
            <a:ext cx="3537345" cy="1937951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0F1788F-A5AE-4188-8274-F7F2E3833E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995920" y="1573887"/>
            <a:ext cx="0" cy="3710227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7CB7F819-F0C6-0743-9426-2603B9E793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4531" y="1766994"/>
            <a:ext cx="3517120" cy="351712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DDE0D37-299B-A74B-B758-59F48D194F29}"/>
              </a:ext>
            </a:extLst>
          </p:cNvPr>
          <p:cNvSpPr txBox="1"/>
          <p:nvPr/>
        </p:nvSpPr>
        <p:spPr>
          <a:xfrm>
            <a:off x="789981" y="5386717"/>
            <a:ext cx="287136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>
                <a:solidFill>
                  <a:schemeClr val="accent1"/>
                </a:solidFill>
              </a:rPr>
              <a:t>MANUFACTURING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0986F3-C6A6-7D48-98E4-272F84738BAC}"/>
              </a:ext>
            </a:extLst>
          </p:cNvPr>
          <p:cNvSpPr txBox="1"/>
          <p:nvPr/>
        </p:nvSpPr>
        <p:spPr>
          <a:xfrm>
            <a:off x="4240800" y="5388634"/>
            <a:ext cx="376417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>
                <a:solidFill>
                  <a:schemeClr val="accent1"/>
                </a:solidFill>
              </a:rPr>
              <a:t>AUTOMOTIVE INDUSTRY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5B055C-0BFA-2045-8AD7-A1D5DDE60D04}"/>
              </a:ext>
            </a:extLst>
          </p:cNvPr>
          <p:cNvSpPr txBox="1"/>
          <p:nvPr/>
        </p:nvSpPr>
        <p:spPr>
          <a:xfrm>
            <a:off x="8802142" y="5417663"/>
            <a:ext cx="214834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>
                <a:solidFill>
                  <a:schemeClr val="accent1"/>
                </a:solidFill>
              </a:rPr>
              <a:t>HEALTHCARE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07628F-E323-C449-8DDE-DF2AFB2E83E7}"/>
              </a:ext>
            </a:extLst>
          </p:cNvPr>
          <p:cNvSpPr txBox="1"/>
          <p:nvPr/>
        </p:nvSpPr>
        <p:spPr>
          <a:xfrm>
            <a:off x="330200" y="563342"/>
            <a:ext cx="321594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>
                <a:solidFill>
                  <a:schemeClr val="accent1"/>
                </a:solidFill>
              </a:rPr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3077267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335BA22-DD78-6042-B6EF-C7B6C85746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477" y="587793"/>
            <a:ext cx="11235045" cy="595493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7B4467D-D2E1-5B46-9B5C-20D364296DA8}"/>
              </a:ext>
            </a:extLst>
          </p:cNvPr>
          <p:cNvSpPr txBox="1"/>
          <p:nvPr/>
        </p:nvSpPr>
        <p:spPr>
          <a:xfrm>
            <a:off x="304789" y="4040444"/>
            <a:ext cx="274780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/>
              <a:t>Treatment services </a:t>
            </a:r>
          </a:p>
          <a:p>
            <a:r>
              <a:rPr lang="en-US" sz="2500" dirty="0"/>
              <a:t>are here, too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DE8CE45-7022-1D44-8DCD-7EB0F56C79C6}"/>
              </a:ext>
            </a:extLst>
          </p:cNvPr>
          <p:cNvCxnSpPr>
            <a:cxnSpLocks/>
          </p:cNvCxnSpPr>
          <p:nvPr/>
        </p:nvCxnSpPr>
        <p:spPr>
          <a:xfrm>
            <a:off x="2218998" y="4713936"/>
            <a:ext cx="833595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F76F6BE2-FAFA-FF4D-85C7-4C2D9249EB9B}"/>
              </a:ext>
            </a:extLst>
          </p:cNvPr>
          <p:cNvSpPr txBox="1"/>
          <p:nvPr/>
        </p:nvSpPr>
        <p:spPr>
          <a:xfrm>
            <a:off x="330200" y="563342"/>
            <a:ext cx="321594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>
                <a:solidFill>
                  <a:schemeClr val="accent1"/>
                </a:solidFill>
              </a:rPr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2976933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928117C-9446-4E7F-AE62-95E0F6DB5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4D30AFB-4D71-48B0-AA00-28EE92363A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6A0B76F-8010-4C62-B4B6-C5FC438C0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FC936C0-4624-438D-BDD0-6B296BD64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683F1FFD-1AA8-4EC2-97B9-FEC7564F48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80CB9917-25AA-F84A-8FC3-04B71B00E6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479" r="-1" b="-1"/>
          <a:stretch/>
        </p:blipFill>
        <p:spPr>
          <a:xfrm>
            <a:off x="446534" y="723899"/>
            <a:ext cx="7498616" cy="5676901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8FF0F8A7-C9E3-49D9-A67E-09FF582C78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91BC32-4554-8743-8755-61DDFD5AAE32}"/>
              </a:ext>
            </a:extLst>
          </p:cNvPr>
          <p:cNvSpPr txBox="1"/>
          <p:nvPr/>
        </p:nvSpPr>
        <p:spPr>
          <a:xfrm>
            <a:off x="7993649" y="322366"/>
            <a:ext cx="3667252" cy="11991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5000" cap="all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DEFINITION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4274C20-A98B-4AC3-B16A-B7F41CB58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3ECC69B-2243-424A-8237-CF490F8B0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D2EA3B9-3D17-4510-8464-E74F67267C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A5DFA43-F31D-4C31-8826-6B40A21CF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927751BB-1D8E-6B4A-9634-709CFEDE662A}"/>
              </a:ext>
            </a:extLst>
          </p:cNvPr>
          <p:cNvSpPr txBox="1"/>
          <p:nvPr/>
        </p:nvSpPr>
        <p:spPr>
          <a:xfrm>
            <a:off x="8132989" y="1885436"/>
            <a:ext cx="31223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chemeClr val="bg1"/>
                </a:solidFill>
              </a:rPr>
              <a:t>Quality Improvement is systematic and continuous actions that lead to measurable improvement</a:t>
            </a:r>
          </a:p>
        </p:txBody>
      </p:sp>
    </p:spTree>
    <p:extLst>
      <p:ext uri="{BB962C8B-B14F-4D97-AF65-F5344CB8AC3E}">
        <p14:creationId xmlns:p14="http://schemas.microsoft.com/office/powerpoint/2010/main" val="703292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02301-87FB-1F41-A9F0-CB1B8BF24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267" y="727320"/>
            <a:ext cx="11029616" cy="716755"/>
          </a:xfrm>
        </p:spPr>
        <p:txBody>
          <a:bodyPr>
            <a:noAutofit/>
          </a:bodyPr>
          <a:lstStyle/>
          <a:p>
            <a:r>
              <a:rPr lang="en-US" sz="5000" dirty="0"/>
              <a:t>Key terms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5E3170-167B-1744-BBDE-09202912E39A}"/>
              </a:ext>
            </a:extLst>
          </p:cNvPr>
          <p:cNvSpPr txBox="1"/>
          <p:nvPr/>
        </p:nvSpPr>
        <p:spPr>
          <a:xfrm>
            <a:off x="358769" y="2058166"/>
            <a:ext cx="269817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>
                <a:solidFill>
                  <a:schemeClr val="accent1"/>
                </a:solidFill>
              </a:rPr>
              <a:t>FIDELITY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51AC76-12CF-C147-9BF8-6EDB7084613A}"/>
              </a:ext>
            </a:extLst>
          </p:cNvPr>
          <p:cNvSpPr txBox="1"/>
          <p:nvPr/>
        </p:nvSpPr>
        <p:spPr>
          <a:xfrm>
            <a:off x="358769" y="3088644"/>
            <a:ext cx="383791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>
                <a:solidFill>
                  <a:schemeClr val="accent1"/>
                </a:solidFill>
              </a:rPr>
              <a:t>FREQUENCY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B1DC03-EC5B-A24C-A567-EDAAB39B9B22}"/>
              </a:ext>
            </a:extLst>
          </p:cNvPr>
          <p:cNvSpPr txBox="1"/>
          <p:nvPr/>
        </p:nvSpPr>
        <p:spPr>
          <a:xfrm>
            <a:off x="5960075" y="2089824"/>
            <a:ext cx="268374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>
                <a:solidFill>
                  <a:schemeClr val="accent1"/>
                </a:solidFill>
              </a:rPr>
              <a:t>DOSAGE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C3E2384-929F-D642-BF96-D238F2E202E3}"/>
              </a:ext>
            </a:extLst>
          </p:cNvPr>
          <p:cNvSpPr txBox="1"/>
          <p:nvPr/>
        </p:nvSpPr>
        <p:spPr>
          <a:xfrm>
            <a:off x="5960075" y="3088644"/>
            <a:ext cx="201042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>
                <a:solidFill>
                  <a:schemeClr val="accent1"/>
                </a:solidFill>
              </a:rPr>
              <a:t>SCALE</a:t>
            </a:r>
          </a:p>
        </p:txBody>
      </p:sp>
    </p:spTree>
    <p:extLst>
      <p:ext uri="{BB962C8B-B14F-4D97-AF65-F5344CB8AC3E}">
        <p14:creationId xmlns:p14="http://schemas.microsoft.com/office/powerpoint/2010/main" val="3618765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2E1C23-5DDE-4448-B1FB-785EBA481726}"/>
              </a:ext>
            </a:extLst>
          </p:cNvPr>
          <p:cNvSpPr>
            <a:spLocks noGrp="1"/>
          </p:cNvSpPr>
          <p:nvPr>
            <p:ph type="title" orient="vert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fidelity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ECA7BD-F508-554E-96C8-47A64431AF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 rot="16200000">
            <a:off x="2108422" y="-105008"/>
            <a:ext cx="4945783" cy="8167431"/>
          </a:xfrm>
        </p:spPr>
        <p:txBody>
          <a:bodyPr>
            <a:noAutofit/>
          </a:bodyPr>
          <a:lstStyle/>
          <a:p>
            <a:pPr lvl="0"/>
            <a:r>
              <a:rPr lang="en-US" sz="3000" dirty="0"/>
              <a:t>…What is the most impactful part of the strategy? - Or  - What is the strategy really asking us to accomplish? </a:t>
            </a:r>
          </a:p>
          <a:p>
            <a:pPr lvl="0"/>
            <a:r>
              <a:rPr lang="en-US" sz="3000" dirty="0"/>
              <a:t>…Are each of the core components of the strategy clearly understood and being implemented?</a:t>
            </a:r>
          </a:p>
          <a:p>
            <a:pPr lvl="0"/>
            <a:r>
              <a:rPr lang="en-US" sz="3000" dirty="0"/>
              <a:t>…Are each of the core components well-timed and well-sequenced?</a:t>
            </a:r>
          </a:p>
          <a:p>
            <a:pPr lvl="0"/>
            <a:r>
              <a:rPr lang="en-US" sz="3000" dirty="0"/>
              <a:t>…Who does the strategy ask us to engage?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EE791D-AC43-E947-BA1F-FA56AA6A85D7}"/>
              </a:ext>
            </a:extLst>
          </p:cNvPr>
          <p:cNvSpPr txBox="1"/>
          <p:nvPr/>
        </p:nvSpPr>
        <p:spPr>
          <a:xfrm>
            <a:off x="390959" y="675726"/>
            <a:ext cx="637706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>
                <a:solidFill>
                  <a:schemeClr val="accent1"/>
                </a:solidFill>
              </a:rPr>
              <a:t>KEY TERMS - FIDELITY</a:t>
            </a:r>
          </a:p>
        </p:txBody>
      </p:sp>
    </p:spTree>
    <p:extLst>
      <p:ext uri="{BB962C8B-B14F-4D97-AF65-F5344CB8AC3E}">
        <p14:creationId xmlns:p14="http://schemas.microsoft.com/office/powerpoint/2010/main" val="1282331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2E1C23-5DDE-4448-B1FB-785EBA481726}"/>
              </a:ext>
            </a:extLst>
          </p:cNvPr>
          <p:cNvSpPr>
            <a:spLocks noGrp="1"/>
          </p:cNvSpPr>
          <p:nvPr>
            <p:ph type="title" orient="vert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frequency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ECA7BD-F508-554E-96C8-47A64431AF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 rot="16200000">
            <a:off x="2232913" y="3543"/>
            <a:ext cx="4566172" cy="80368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dirty="0"/>
              <a:t>How often …</a:t>
            </a:r>
          </a:p>
          <a:p>
            <a:r>
              <a:rPr lang="en-US" sz="3000" dirty="0"/>
              <a:t>…Are we engaging with stakeholders?</a:t>
            </a:r>
          </a:p>
          <a:p>
            <a:r>
              <a:rPr lang="en-US" sz="3000" dirty="0"/>
              <a:t>…Distributing messaging (enough to stand out but not too much to be drowned out)?</a:t>
            </a:r>
          </a:p>
          <a:p>
            <a:r>
              <a:rPr lang="en-US" sz="3000" dirty="0"/>
              <a:t>…Engaging high-risk populations and target populations?</a:t>
            </a:r>
          </a:p>
          <a:p>
            <a:r>
              <a:rPr lang="en-US" sz="3000" dirty="0"/>
              <a:t>…Reaching those whom we mean to reach?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EE791D-AC43-E947-BA1F-FA56AA6A85D7}"/>
              </a:ext>
            </a:extLst>
          </p:cNvPr>
          <p:cNvSpPr txBox="1"/>
          <p:nvPr/>
        </p:nvSpPr>
        <p:spPr>
          <a:xfrm>
            <a:off x="363809" y="552970"/>
            <a:ext cx="751680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>
                <a:solidFill>
                  <a:schemeClr val="accent1"/>
                </a:solidFill>
              </a:rPr>
              <a:t>KEY TERMS - FREQUENCY</a:t>
            </a:r>
          </a:p>
        </p:txBody>
      </p:sp>
    </p:spTree>
    <p:extLst>
      <p:ext uri="{BB962C8B-B14F-4D97-AF65-F5344CB8AC3E}">
        <p14:creationId xmlns:p14="http://schemas.microsoft.com/office/powerpoint/2010/main" val="230806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2E1C23-5DDE-4448-B1FB-785EBA481726}"/>
              </a:ext>
            </a:extLst>
          </p:cNvPr>
          <p:cNvSpPr>
            <a:spLocks noGrp="1"/>
          </p:cNvSpPr>
          <p:nvPr>
            <p:ph type="title" orient="vert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DOSAGE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ECA7BD-F508-554E-96C8-47A64431AF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 rot="16200000">
            <a:off x="1927060" y="-105530"/>
            <a:ext cx="5039798" cy="8022288"/>
          </a:xfrm>
        </p:spPr>
        <p:txBody>
          <a:bodyPr>
            <a:noAutofit/>
          </a:bodyPr>
          <a:lstStyle/>
          <a:p>
            <a:pPr>
              <a:spcBef>
                <a:spcPts val="720"/>
              </a:spcBef>
            </a:pPr>
            <a:r>
              <a:rPr lang="en-US" sz="3000" dirty="0"/>
              <a:t>…How well-known in our community are our efforts?</a:t>
            </a:r>
          </a:p>
          <a:p>
            <a:pPr>
              <a:spcBef>
                <a:spcPts val="720"/>
              </a:spcBef>
            </a:pPr>
            <a:r>
              <a:rPr lang="en-US" sz="3000" dirty="0"/>
              <a:t>…Are all strategies being implemented consistently, strongly and widely?</a:t>
            </a:r>
          </a:p>
          <a:p>
            <a:pPr>
              <a:spcBef>
                <a:spcPts val="720"/>
              </a:spcBef>
            </a:pPr>
            <a:r>
              <a:rPr lang="en-US" sz="3000" dirty="0"/>
              <a:t>…Are our messages and strategies strong enough to change behavior?</a:t>
            </a:r>
          </a:p>
          <a:p>
            <a:pPr>
              <a:spcBef>
                <a:spcPts val="720"/>
              </a:spcBef>
            </a:pPr>
            <a:r>
              <a:rPr lang="en-US" sz="3000" dirty="0"/>
              <a:t>…Is our audience exposed often enough to our message that it might change behavior?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EE791D-AC43-E947-BA1F-FA56AA6A85D7}"/>
              </a:ext>
            </a:extLst>
          </p:cNvPr>
          <p:cNvSpPr txBox="1"/>
          <p:nvPr/>
        </p:nvSpPr>
        <p:spPr>
          <a:xfrm>
            <a:off x="291237" y="523941"/>
            <a:ext cx="636263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>
                <a:solidFill>
                  <a:schemeClr val="accent1"/>
                </a:solidFill>
              </a:rPr>
              <a:t>KEY TERMS - DOSAGE</a:t>
            </a:r>
          </a:p>
        </p:txBody>
      </p:sp>
    </p:spTree>
    <p:extLst>
      <p:ext uri="{BB962C8B-B14F-4D97-AF65-F5344CB8AC3E}">
        <p14:creationId xmlns:p14="http://schemas.microsoft.com/office/powerpoint/2010/main" val="234159318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645</Words>
  <Application>Microsoft Macintosh PowerPoint</Application>
  <PresentationFormat>Widescreen</PresentationFormat>
  <Paragraphs>122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Calibri</vt:lpstr>
      <vt:lpstr>Gill Sans MT</vt:lpstr>
      <vt:lpstr>Helvetica</vt:lpstr>
      <vt:lpstr>Wingdings 2</vt:lpstr>
      <vt:lpstr>Dividend</vt:lpstr>
      <vt:lpstr>Quality improvement</vt:lpstr>
      <vt:lpstr>PowerPoint Presentation</vt:lpstr>
      <vt:lpstr>PowerPoint Presentation</vt:lpstr>
      <vt:lpstr>PowerPoint Presentation</vt:lpstr>
      <vt:lpstr>PowerPoint Presentation</vt:lpstr>
      <vt:lpstr>Key terms</vt:lpstr>
      <vt:lpstr>fidelity</vt:lpstr>
      <vt:lpstr>frequency</vt:lpstr>
      <vt:lpstr>DOSAGE</vt:lpstr>
      <vt:lpstr>SCALE</vt:lpstr>
      <vt:lpstr>FRAMEWORK</vt:lpstr>
      <vt:lpstr>FRAMEWORK – PLAN DO STUDY ACT</vt:lpstr>
      <vt:lpstr>PLAN</vt:lpstr>
      <vt:lpstr>do</vt:lpstr>
      <vt:lpstr>study</vt:lpstr>
      <vt:lpstr>act</vt:lpstr>
      <vt:lpstr>PowerPoint Presentation</vt:lpstr>
      <vt:lpstr>PowerPoint Presentation</vt:lpstr>
      <vt:lpstr>PowerPoint Presentation</vt:lpstr>
      <vt:lpstr>PowerPoint Presentation</vt:lpstr>
      <vt:lpstr>Qi WORKSHOP(S)  learning objectives</vt:lpstr>
      <vt:lpstr>Stay tuned for more training details and information to come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improvement</dc:title>
  <dc:creator>Andrea Niehaus</dc:creator>
  <cp:lastModifiedBy>Andrea Niehaus</cp:lastModifiedBy>
  <cp:revision>2</cp:revision>
  <dcterms:created xsi:type="dcterms:W3CDTF">2019-08-20T15:00:38Z</dcterms:created>
  <dcterms:modified xsi:type="dcterms:W3CDTF">2019-08-23T16:44:42Z</dcterms:modified>
</cp:coreProperties>
</file>